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5"/>
  </p:sldMasterIdLst>
  <p:notesMasterIdLst>
    <p:notesMasterId r:id="rId51"/>
  </p:notesMasterIdLst>
  <p:handoutMasterIdLst>
    <p:handoutMasterId r:id="rId52"/>
  </p:handoutMasterIdLst>
  <p:sldIdLst>
    <p:sldId id="256" r:id="rId16"/>
    <p:sldId id="327" r:id="rId17"/>
    <p:sldId id="282" r:id="rId18"/>
    <p:sldId id="257" r:id="rId19"/>
    <p:sldId id="283" r:id="rId20"/>
    <p:sldId id="310" r:id="rId21"/>
    <p:sldId id="311" r:id="rId22"/>
    <p:sldId id="299" r:id="rId23"/>
    <p:sldId id="312" r:id="rId24"/>
    <p:sldId id="284" r:id="rId25"/>
    <p:sldId id="313" r:id="rId26"/>
    <p:sldId id="285" r:id="rId27"/>
    <p:sldId id="286" r:id="rId28"/>
    <p:sldId id="287" r:id="rId29"/>
    <p:sldId id="314" r:id="rId30"/>
    <p:sldId id="288" r:id="rId31"/>
    <p:sldId id="291" r:id="rId32"/>
    <p:sldId id="316" r:id="rId33"/>
    <p:sldId id="320" r:id="rId34"/>
    <p:sldId id="315" r:id="rId35"/>
    <p:sldId id="292" r:id="rId36"/>
    <p:sldId id="289" r:id="rId37"/>
    <p:sldId id="290" r:id="rId38"/>
    <p:sldId id="319" r:id="rId39"/>
    <p:sldId id="318" r:id="rId40"/>
    <p:sldId id="317" r:id="rId41"/>
    <p:sldId id="324" r:id="rId42"/>
    <p:sldId id="325" r:id="rId43"/>
    <p:sldId id="326" r:id="rId44"/>
    <p:sldId id="321" r:id="rId45"/>
    <p:sldId id="322" r:id="rId46"/>
    <p:sldId id="323" r:id="rId47"/>
    <p:sldId id="296" r:id="rId48"/>
    <p:sldId id="297" r:id="rId49"/>
    <p:sldId id="281" r:id="rId50"/>
  </p:sldIdLst>
  <p:sldSz cx="9144000" cy="6858000" type="screen4x3"/>
  <p:notesSz cx="6858000" cy="9144000"/>
  <p:embeddedFontLst>
    <p:embeddedFont>
      <p:font typeface="SketchFlow Print" panose="020B0604020202020204" charset="0"/>
      <p:regular r:id="rId53"/>
    </p:embeddedFont>
    <p:embeddedFont>
      <p:font typeface="Perpetua" panose="02020502060401020303" pitchFamily="18" charset="0"/>
      <p:regular r:id="rId54"/>
      <p:bold r:id="rId55"/>
      <p:italic r:id="rId56"/>
      <p:boldItalic r:id="rId57"/>
    </p:embeddedFont>
    <p:embeddedFont>
      <p:font typeface="Segoe UI" panose="020B0502040204020203" pitchFamily="34" charset="0"/>
      <p:regular r:id="rId58"/>
      <p:bold r:id="rId59"/>
      <p:italic r:id="rId60"/>
      <p:boldItalic r:id="rId61"/>
    </p:embeddedFont>
    <p:embeddedFont>
      <p:font typeface="Calibri" panose="020F0502020204030204" pitchFamily="34" charset="0"/>
      <p:regular r:id="rId62"/>
      <p:bold r:id="rId63"/>
      <p:italic r:id="rId64"/>
      <p:boldItalic r:id="rId6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50" autoAdjust="0"/>
  </p:normalViewPr>
  <p:slideViewPr>
    <p:cSldViewPr>
      <p:cViewPr varScale="1">
        <p:scale>
          <a:sx n="74" d="100"/>
          <a:sy n="74" d="100"/>
        </p:scale>
        <p:origin x="116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62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5" d="100"/>
          <a:sy n="105" d="100"/>
        </p:scale>
        <p:origin x="-247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slide" Target="slides/slide3.xml"/><Relationship Id="rId26" Type="http://schemas.openxmlformats.org/officeDocument/2006/relationships/slide" Target="slides/slide11.xml"/><Relationship Id="rId39" Type="http://schemas.openxmlformats.org/officeDocument/2006/relationships/slide" Target="slides/slide24.xml"/><Relationship Id="rId21" Type="http://schemas.openxmlformats.org/officeDocument/2006/relationships/slide" Target="slides/slide6.xml"/><Relationship Id="rId34" Type="http://schemas.openxmlformats.org/officeDocument/2006/relationships/slide" Target="slides/slide19.xml"/><Relationship Id="rId42" Type="http://schemas.openxmlformats.org/officeDocument/2006/relationships/slide" Target="slides/slide27.xml"/><Relationship Id="rId47" Type="http://schemas.openxmlformats.org/officeDocument/2006/relationships/slide" Target="slides/slide32.xml"/><Relationship Id="rId50" Type="http://schemas.openxmlformats.org/officeDocument/2006/relationships/slide" Target="slides/slide35.xml"/><Relationship Id="rId55" Type="http://schemas.openxmlformats.org/officeDocument/2006/relationships/font" Target="fonts/font3.fntdata"/><Relationship Id="rId63" Type="http://schemas.openxmlformats.org/officeDocument/2006/relationships/font" Target="fonts/font11.fntdata"/><Relationship Id="rId68" Type="http://schemas.openxmlformats.org/officeDocument/2006/relationships/theme" Target="theme/theme1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slide" Target="slides/slide1.xml"/><Relationship Id="rId29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9.xml"/><Relationship Id="rId32" Type="http://schemas.openxmlformats.org/officeDocument/2006/relationships/slide" Target="slides/slide17.xml"/><Relationship Id="rId37" Type="http://schemas.openxmlformats.org/officeDocument/2006/relationships/slide" Target="slides/slide22.xml"/><Relationship Id="rId40" Type="http://schemas.openxmlformats.org/officeDocument/2006/relationships/slide" Target="slides/slide25.xml"/><Relationship Id="rId45" Type="http://schemas.openxmlformats.org/officeDocument/2006/relationships/slide" Target="slides/slide30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presProps" Target="presProps.xml"/><Relationship Id="rId5" Type="http://schemas.openxmlformats.org/officeDocument/2006/relationships/customXml" Target="../customXml/item5.xml"/><Relationship Id="rId15" Type="http://schemas.openxmlformats.org/officeDocument/2006/relationships/slideMaster" Target="slideMasters/slideMaster1.xml"/><Relationship Id="rId23" Type="http://schemas.openxmlformats.org/officeDocument/2006/relationships/slide" Target="slides/slide8.xml"/><Relationship Id="rId28" Type="http://schemas.openxmlformats.org/officeDocument/2006/relationships/slide" Target="slides/slide13.xml"/><Relationship Id="rId36" Type="http://schemas.openxmlformats.org/officeDocument/2006/relationships/slide" Target="slides/slide21.xml"/><Relationship Id="rId49" Type="http://schemas.openxmlformats.org/officeDocument/2006/relationships/slide" Target="slides/slide34.xml"/><Relationship Id="rId57" Type="http://schemas.openxmlformats.org/officeDocument/2006/relationships/font" Target="fonts/font5.fntdata"/><Relationship Id="rId61" Type="http://schemas.openxmlformats.org/officeDocument/2006/relationships/font" Target="fonts/font9.fntdata"/><Relationship Id="rId10" Type="http://schemas.openxmlformats.org/officeDocument/2006/relationships/customXml" Target="../customXml/item10.xml"/><Relationship Id="rId19" Type="http://schemas.openxmlformats.org/officeDocument/2006/relationships/slide" Target="slides/slide4.xml"/><Relationship Id="rId31" Type="http://schemas.openxmlformats.org/officeDocument/2006/relationships/slide" Target="slides/slide16.xml"/><Relationship Id="rId44" Type="http://schemas.openxmlformats.org/officeDocument/2006/relationships/slide" Target="slides/slide29.xml"/><Relationship Id="rId52" Type="http://schemas.openxmlformats.org/officeDocument/2006/relationships/handoutMaster" Target="handoutMasters/handout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7.xml"/><Relationship Id="rId27" Type="http://schemas.openxmlformats.org/officeDocument/2006/relationships/slide" Target="slides/slide12.xml"/><Relationship Id="rId30" Type="http://schemas.openxmlformats.org/officeDocument/2006/relationships/slide" Target="slides/slide15.xml"/><Relationship Id="rId35" Type="http://schemas.openxmlformats.org/officeDocument/2006/relationships/slide" Target="slides/slide20.xml"/><Relationship Id="rId43" Type="http://schemas.openxmlformats.org/officeDocument/2006/relationships/slide" Target="slides/slide28.xml"/><Relationship Id="rId48" Type="http://schemas.openxmlformats.org/officeDocument/2006/relationships/slide" Target="slides/slide33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tableStyles" Target="tableStyles.xml"/><Relationship Id="rId8" Type="http://schemas.openxmlformats.org/officeDocument/2006/relationships/customXml" Target="../customXml/item8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slide" Target="slides/slide2.xml"/><Relationship Id="rId25" Type="http://schemas.openxmlformats.org/officeDocument/2006/relationships/slide" Target="slides/slide10.xml"/><Relationship Id="rId33" Type="http://schemas.openxmlformats.org/officeDocument/2006/relationships/slide" Target="slides/slide18.xml"/><Relationship Id="rId38" Type="http://schemas.openxmlformats.org/officeDocument/2006/relationships/slide" Target="slides/slide23.xml"/><Relationship Id="rId46" Type="http://schemas.openxmlformats.org/officeDocument/2006/relationships/slide" Target="slides/slide31.xml"/><Relationship Id="rId59" Type="http://schemas.openxmlformats.org/officeDocument/2006/relationships/font" Target="fonts/font7.fntdata"/><Relationship Id="rId67" Type="http://schemas.openxmlformats.org/officeDocument/2006/relationships/viewProps" Target="viewProps.xml"/><Relationship Id="rId20" Type="http://schemas.openxmlformats.org/officeDocument/2006/relationships/slide" Target="slides/slide5.xml"/><Relationship Id="rId41" Type="http://schemas.openxmlformats.org/officeDocument/2006/relationships/slide" Target="slides/slide26.xml"/><Relationship Id="rId54" Type="http://schemas.openxmlformats.org/officeDocument/2006/relationships/font" Target="fonts/font2.fntdata"/><Relationship Id="rId62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88B8DF-24AD-4F40-BBFC-89725AEAF415}" type="datetimeFigureOut">
              <a:rPr lang="en-US" smtClean="0"/>
              <a:pPr/>
              <a:t>2/2/2014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352DE-026B-4B56-8316-D39959E3BD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3304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9D4B4-0EC2-42AE-ABEC-26842DCC58CF}" type="datetimeFigureOut">
              <a:rPr lang="en-US" smtClean="0"/>
              <a:pPr/>
              <a:t>2/2/2014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105E4-9E70-4B8C-B294-1B0219D999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2622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105E4-9E70-4B8C-B294-1B0219D9996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08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FFFFFF">
            <a:shade val="8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-152400"/>
            <a:ext cx="10398265" cy="71553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600" y="957601"/>
            <a:ext cx="7772400" cy="860425"/>
          </a:xfrm>
        </p:spPr>
        <p:txBody>
          <a:bodyPr anchor="b" anchorCtr="0"/>
          <a:lstStyle>
            <a:lvl1pPr algn="l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676400"/>
            <a:ext cx="77538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90600"/>
            <a:ext cx="5111750" cy="46783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87" y="1295401"/>
            <a:ext cx="2855913" cy="4373563"/>
          </a:xfrm>
        </p:spPr>
        <p:txBody>
          <a:bodyPr/>
          <a:lstStyle>
            <a:lvl1pPr marL="0" indent="0">
              <a:lnSpc>
                <a:spcPts val="16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28600" y="762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35600" y="5934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5111750" cy="4678363"/>
          </a:xfrm>
        </p:spPr>
        <p:txBody>
          <a:bodyPr/>
          <a:lstStyle>
            <a:lvl1pPr>
              <a:defRPr sz="3200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 sz="2800"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 sz="2400"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 sz="2000"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 sz="2000">
                <a:solidFill>
                  <a:schemeClr val="bg1">
                    <a:lumMod val="9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62600" y="1524000"/>
            <a:ext cx="2855913" cy="4373563"/>
          </a:xfrm>
        </p:spPr>
        <p:txBody>
          <a:bodyPr/>
          <a:lstStyle>
            <a:lvl1pPr marL="0" indent="0">
              <a:lnSpc>
                <a:spcPts val="16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457200"/>
            <a:ext cx="6858000" cy="639763"/>
          </a:xfrm>
        </p:spPr>
        <p:txBody>
          <a:bodyPr/>
          <a:lstStyle>
            <a:lvl1pPr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210600" y="974400"/>
            <a:ext cx="6876000" cy="457200"/>
          </a:xfrm>
        </p:spPr>
        <p:txBody>
          <a:bodyPr>
            <a:normAutofit/>
          </a:bodyPr>
          <a:lstStyle>
            <a:lvl1pPr>
              <a:buFontTx/>
              <a:buNone/>
              <a:defRPr sz="2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57199"/>
            <a:ext cx="3962400" cy="338139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3000" y="304800"/>
            <a:ext cx="6934200" cy="4267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762000"/>
            <a:ext cx="3962400" cy="804863"/>
          </a:xfrm>
        </p:spPr>
        <p:txBody>
          <a:bodyPr>
            <a:normAutofit/>
          </a:bodyPr>
          <a:lstStyle>
            <a:lvl1pPr marL="0" indent="0">
              <a:lnSpc>
                <a:spcPts val="14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48600" y="503239"/>
            <a:ext cx="1219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03237"/>
            <a:ext cx="7162800" cy="62785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381000" y="31302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381000" y="17118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81000" y="24210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381000" y="37692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81000" y="44784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381000" y="52578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871788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371601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295401"/>
            <a:ext cx="4038600" cy="4525964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4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2000"/>
            </a:lvl3pPr>
            <a:lvl4pPr>
              <a:buClr>
                <a:schemeClr val="bg1">
                  <a:lumMod val="95000"/>
                </a:schemeClr>
              </a:buClr>
              <a:defRPr sz="1800"/>
            </a:lvl4pPr>
            <a:lvl5pPr>
              <a:buClr>
                <a:schemeClr val="bg1">
                  <a:lumMod val="95000"/>
                </a:schemeClr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295401"/>
            <a:ext cx="4038600" cy="4525964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4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2000"/>
            </a:lvl3pPr>
            <a:lvl4pPr>
              <a:buClr>
                <a:schemeClr val="bg1">
                  <a:lumMod val="95000"/>
                </a:schemeClr>
              </a:buClr>
              <a:defRPr sz="1800"/>
            </a:lvl4pPr>
            <a:lvl5pPr>
              <a:buClr>
                <a:schemeClr val="bg1">
                  <a:lumMod val="95000"/>
                </a:schemeClr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>
          <a:xfrm>
            <a:off x="457200" y="66380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1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2971800" y="1447801"/>
            <a:ext cx="5715000" cy="152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3048000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2971800" y="3048000"/>
            <a:ext cx="5715000" cy="152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762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28575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56388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762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28575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56388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1447801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27432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" y="1752601"/>
            <a:ext cx="4040188" cy="4068763"/>
          </a:xfrm>
        </p:spPr>
        <p:txBody>
          <a:bodyPr/>
          <a:lstStyle>
            <a:lvl1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2000"/>
            </a:lvl1pPr>
            <a:lvl2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2000"/>
            </a:lvl2pPr>
            <a:lvl3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800"/>
            </a:lvl3pPr>
            <a:lvl4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600"/>
            </a:lvl4pPr>
            <a:lvl5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039" y="1752601"/>
            <a:ext cx="4041775" cy="4068763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0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1800"/>
            </a:lvl3pPr>
            <a:lvl4pPr>
              <a:buClr>
                <a:schemeClr val="bg1">
                  <a:lumMod val="95000"/>
                </a:schemeClr>
              </a:buClr>
              <a:defRPr sz="1600"/>
            </a:lvl4pPr>
            <a:lvl5pPr>
              <a:buClr>
                <a:schemeClr val="bg1">
                  <a:lumMod val="95000"/>
                </a:schemeClr>
              </a:buCl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2"/>
          </p:nvPr>
        </p:nvSpPr>
        <p:spPr>
          <a:xfrm>
            <a:off x="4494212" y="1447802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27432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9200" y="4572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14400" y="9744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200" y="808364"/>
            <a:ext cx="8229600" cy="5059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257800" y="2895600"/>
            <a:ext cx="1219200" cy="106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5410200" y="2667000"/>
            <a:ext cx="1447800" cy="1371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1" r:id="rId6"/>
    <p:sldLayoutId id="2147483662" r:id="rId7"/>
    <p:sldLayoutId id="2147483653" r:id="rId8"/>
    <p:sldLayoutId id="2147483654" r:id="rId9"/>
    <p:sldLayoutId id="2147483655" r:id="rId10"/>
    <p:sldLayoutId id="2147483656" r:id="rId11"/>
    <p:sldLayoutId id="2147483664" r:id="rId12"/>
    <p:sldLayoutId id="2147483657" r:id="rId13"/>
    <p:sldLayoutId id="2147483658" r:id="rId14"/>
    <p:sldLayoutId id="2147483659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Clr>
          <a:schemeClr val="bg1">
            <a:lumMod val="95000"/>
          </a:schemeClr>
        </a:buClr>
        <a:buFont typeface="Arial" pitchFamily="34" charset="0"/>
        <a:buChar char="•"/>
        <a:defRPr sz="3600" b="1" kern="1200" baseline="0">
          <a:solidFill>
            <a:schemeClr val="bg1"/>
          </a:solidFill>
          <a:latin typeface="+mj-lt"/>
          <a:ea typeface="+mj-ea"/>
          <a:cs typeface="Segoe UI" pitchFamily="34" charset="0"/>
        </a:defRPr>
      </a:lvl1pPr>
    </p:titleStyle>
    <p:bodyStyle>
      <a:lvl1pPr marL="173038" indent="-173038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Segoe UI" pitchFamily="34" charset="0"/>
        </a:defRPr>
      </a:lvl1pPr>
      <a:lvl2pPr marL="627063" indent="-169863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Segoe UI" pitchFamily="34" charset="0"/>
        </a:defRPr>
      </a:lvl2pPr>
      <a:lvl3pPr marL="1030288" indent="-115888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Segoe UI" pitchFamily="34" charset="0"/>
        </a:defRPr>
      </a:lvl3pPr>
      <a:lvl4pPr marL="1482725" indent="-111125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Segoe UI" pitchFamily="34" charset="0"/>
        </a:defRPr>
      </a:lvl4pPr>
      <a:lvl5pPr marL="1944688" indent="-115888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600" y="957601"/>
            <a:ext cx="7568824" cy="860425"/>
          </a:xfrm>
        </p:spPr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Computer Application</a:t>
            </a:r>
            <a:endParaRPr lang="en-US" dirty="0">
              <a:latin typeface="SketchFlow Print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Class IX </a:t>
            </a:r>
            <a:endParaRPr lang="en-US" dirty="0">
              <a:latin typeface="SketchFlow Print" panose="020000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77000" y="6392405"/>
            <a:ext cx="2362200" cy="228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29/11/13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1504326"/>
            <a:ext cx="1905000" cy="2238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Guided Practice for Single Dimensional Array 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59400" y="669599"/>
            <a:ext cx="8251200" cy="5207673"/>
          </a:xfrm>
        </p:spPr>
        <p:txBody>
          <a:bodyPr>
            <a:normAutofit fontScale="62500" lnSpcReduction="20000"/>
          </a:bodyPr>
          <a:lstStyle/>
          <a:p>
            <a:endParaRPr lang="en-IN" dirty="0" smtClean="0">
              <a:latin typeface="SketchFlow Print" panose="02000000000000000000" pitchFamily="2" charset="0"/>
            </a:endParaRPr>
          </a:p>
          <a:p>
            <a:r>
              <a:rPr lang="en-IN" dirty="0" smtClean="0">
                <a:latin typeface="SketchFlow Print" panose="02000000000000000000" pitchFamily="2" charset="0"/>
              </a:rPr>
              <a:t>public </a:t>
            </a:r>
            <a:r>
              <a:rPr lang="en-IN" dirty="0">
                <a:latin typeface="SketchFlow Print" panose="02000000000000000000" pitchFamily="2" charset="0"/>
              </a:rPr>
              <a:t>class Array</a:t>
            </a:r>
          </a:p>
          <a:p>
            <a:r>
              <a:rPr lang="en-IN" dirty="0">
                <a:latin typeface="SketchFlow Print" panose="02000000000000000000" pitchFamily="2" charset="0"/>
              </a:rPr>
              <a:t>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public static void main(String </a:t>
            </a:r>
            <a:r>
              <a:rPr lang="en-IN" dirty="0" err="1">
                <a:latin typeface="SketchFlow Print" panose="02000000000000000000" pitchFamily="2" charset="0"/>
              </a:rPr>
              <a:t>args</a:t>
            </a:r>
            <a:r>
              <a:rPr lang="en-IN" dirty="0">
                <a:latin typeface="SketchFlow Print" panose="02000000000000000000" pitchFamily="2" charset="0"/>
              </a:rPr>
              <a:t>[])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{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marks[] = new 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[5];  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System.out.println</a:t>
            </a:r>
            <a:r>
              <a:rPr lang="en-IN" dirty="0">
                <a:latin typeface="SketchFlow Print" panose="02000000000000000000" pitchFamily="2" charset="0"/>
              </a:rPr>
              <a:t>("Elements are " + </a:t>
            </a:r>
            <a:r>
              <a:rPr lang="en-IN" dirty="0" err="1">
                <a:latin typeface="SketchFlow Print" panose="02000000000000000000" pitchFamily="2" charset="0"/>
              </a:rPr>
              <a:t>marks.length</a:t>
            </a:r>
            <a:r>
              <a:rPr lang="en-IN" dirty="0">
                <a:latin typeface="SketchFlow Print" panose="02000000000000000000" pitchFamily="2" charset="0"/>
              </a:rPr>
              <a:t>);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System.out.println</a:t>
            </a:r>
            <a:r>
              <a:rPr lang="en-IN" dirty="0">
                <a:latin typeface="SketchFlow Print" panose="02000000000000000000" pitchFamily="2" charset="0"/>
              </a:rPr>
              <a:t>("Default value: " + marks[0]);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// Now assign values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marks[0] = 50;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marks[1] = 60;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marks[2] = 70;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marks[3] = 80;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marks[4] = 90;  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System.out.println</a:t>
            </a:r>
            <a:r>
              <a:rPr lang="en-IN" dirty="0">
                <a:latin typeface="SketchFlow Print" panose="02000000000000000000" pitchFamily="2" charset="0"/>
              </a:rPr>
              <a:t>("Value of 1st element: " + marks[0]);  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System.out.println</a:t>
            </a:r>
            <a:r>
              <a:rPr lang="en-IN" dirty="0">
                <a:latin typeface="SketchFlow Print" panose="02000000000000000000" pitchFamily="2" charset="0"/>
              </a:rPr>
              <a:t>("\</a:t>
            </a:r>
            <a:r>
              <a:rPr lang="en-IN" dirty="0" err="1">
                <a:latin typeface="SketchFlow Print" panose="02000000000000000000" pitchFamily="2" charset="0"/>
              </a:rPr>
              <a:t>nPrint</a:t>
            </a:r>
            <a:r>
              <a:rPr lang="en-IN" dirty="0">
                <a:latin typeface="SketchFlow Print" panose="02000000000000000000" pitchFamily="2" charset="0"/>
              </a:rPr>
              <a:t> the values in a single row");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for(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 = 0;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 &lt; </a:t>
            </a:r>
            <a:r>
              <a:rPr lang="en-IN" dirty="0" err="1">
                <a:latin typeface="SketchFlow Print" panose="02000000000000000000" pitchFamily="2" charset="0"/>
              </a:rPr>
              <a:t>marks.length</a:t>
            </a:r>
            <a:r>
              <a:rPr lang="en-IN" dirty="0">
                <a:latin typeface="SketchFlow Print" panose="02000000000000000000" pitchFamily="2" charset="0"/>
              </a:rPr>
              <a:t>;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++)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{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</a:t>
            </a:r>
            <a:r>
              <a:rPr lang="en-IN" dirty="0" err="1">
                <a:latin typeface="SketchFlow Print" panose="02000000000000000000" pitchFamily="2" charset="0"/>
              </a:rPr>
              <a:t>System.out.print</a:t>
            </a:r>
            <a:r>
              <a:rPr lang="en-IN" dirty="0">
                <a:latin typeface="SketchFlow Print" panose="02000000000000000000" pitchFamily="2" charset="0"/>
              </a:rPr>
              <a:t>(marks[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] + "\t"); </a:t>
            </a:r>
            <a:endParaRPr lang="en-IN" dirty="0" smtClean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 </a:t>
            </a:r>
            <a:r>
              <a:rPr lang="en-IN" dirty="0" smtClean="0">
                <a:latin typeface="SketchFlow Print" panose="02000000000000000000" pitchFamily="2" charset="0"/>
              </a:rPr>
              <a:t>     }          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    </a:t>
            </a:r>
            <a:r>
              <a:rPr lang="en-IN" dirty="0">
                <a:latin typeface="SketchFlow Print" panose="02000000000000000000" pitchFamily="2" charset="0"/>
              </a:rPr>
              <a:t>} </a:t>
            </a:r>
          </a:p>
          <a:p>
            <a:r>
              <a:rPr lang="en-IN" dirty="0">
                <a:latin typeface="SketchFlow Print" panose="02000000000000000000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986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152400"/>
            <a:ext cx="8668072" cy="639763"/>
          </a:xfrm>
        </p:spPr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Guided Practice for Multidimensional Array 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59400" y="980728"/>
            <a:ext cx="8251200" cy="4896544"/>
          </a:xfrm>
        </p:spPr>
        <p:txBody>
          <a:bodyPr>
            <a:normAutofit fontScale="55000" lnSpcReduction="20000"/>
          </a:bodyPr>
          <a:lstStyle/>
          <a:p>
            <a:r>
              <a:rPr lang="en-IN" dirty="0">
                <a:latin typeface="SketchFlow Print" panose="02000000000000000000" pitchFamily="2" charset="0"/>
              </a:rPr>
              <a:t>public class </a:t>
            </a:r>
            <a:r>
              <a:rPr lang="en-IN" dirty="0" err="1">
                <a:latin typeface="SketchFlow Print" panose="02000000000000000000" pitchFamily="2" charset="0"/>
              </a:rPr>
              <a:t>TwoDArray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{   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public static void main(String </a:t>
            </a:r>
            <a:r>
              <a:rPr lang="en-IN" dirty="0" err="1">
                <a:latin typeface="SketchFlow Print" panose="02000000000000000000" pitchFamily="2" charset="0"/>
              </a:rPr>
              <a:t>args</a:t>
            </a:r>
            <a:r>
              <a:rPr lang="en-IN" dirty="0">
                <a:latin typeface="SketchFlow Print" panose="02000000000000000000" pitchFamily="2" charset="0"/>
              </a:rPr>
              <a:t>[])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{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err="1">
                <a:latin typeface="SketchFlow Print" panose="02000000000000000000" pitchFamily="2" charset="0"/>
              </a:rPr>
              <a:t>twoD</a:t>
            </a:r>
            <a:r>
              <a:rPr lang="en-IN" dirty="0">
                <a:latin typeface="SketchFlow Print" panose="02000000000000000000" pitchFamily="2" charset="0"/>
              </a:rPr>
              <a:t>[][]= new 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[4][5];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, j, k = 0;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for(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=0;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&lt;4;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++)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for(j=0; j&lt;5; j++)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{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    </a:t>
            </a:r>
            <a:r>
              <a:rPr lang="en-IN" dirty="0" err="1">
                <a:latin typeface="SketchFlow Print" panose="02000000000000000000" pitchFamily="2" charset="0"/>
              </a:rPr>
              <a:t>twoD</a:t>
            </a:r>
            <a:r>
              <a:rPr lang="en-IN" dirty="0">
                <a:latin typeface="SketchFlow Print" panose="02000000000000000000" pitchFamily="2" charset="0"/>
              </a:rPr>
              <a:t>[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][j] = k;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    k++;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for(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=0;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&lt;4;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++)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{  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for(j=0; j&lt;5; j++)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    </a:t>
            </a:r>
            <a:r>
              <a:rPr lang="en-IN" dirty="0" err="1">
                <a:latin typeface="SketchFlow Print" panose="02000000000000000000" pitchFamily="2" charset="0"/>
              </a:rPr>
              <a:t>System.out.print</a:t>
            </a:r>
            <a:r>
              <a:rPr lang="en-IN" dirty="0">
                <a:latin typeface="SketchFlow Print" panose="02000000000000000000" pitchFamily="2" charset="0"/>
              </a:rPr>
              <a:t>("Two Dimensional[" +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 + "][" + j + "] \t" + </a:t>
            </a:r>
            <a:r>
              <a:rPr lang="en-IN" dirty="0" err="1">
                <a:latin typeface="SketchFlow Print" panose="02000000000000000000" pitchFamily="2" charset="0"/>
              </a:rPr>
              <a:t>twoD</a:t>
            </a:r>
            <a:r>
              <a:rPr lang="en-IN" dirty="0">
                <a:latin typeface="SketchFlow Print" panose="02000000000000000000" pitchFamily="2" charset="0"/>
              </a:rPr>
              <a:t>[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][j]);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    </a:t>
            </a:r>
            <a:r>
              <a:rPr lang="en-IN" dirty="0" err="1">
                <a:latin typeface="SketchFlow Print" panose="02000000000000000000" pitchFamily="2" charset="0"/>
              </a:rPr>
              <a:t>System.out.println</a:t>
            </a:r>
            <a:r>
              <a:rPr lang="en-IN" dirty="0">
                <a:latin typeface="SketchFlow Print" panose="02000000000000000000" pitchFamily="2" charset="0"/>
              </a:rPr>
              <a:t>();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}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} </a:t>
            </a:r>
          </a:p>
          <a:p>
            <a:r>
              <a:rPr lang="en-IN" dirty="0">
                <a:latin typeface="SketchFlow Print" panose="02000000000000000000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9642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Search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39552" y="903000"/>
            <a:ext cx="6629400" cy="539563"/>
          </a:xfrm>
        </p:spPr>
        <p:txBody>
          <a:bodyPr/>
          <a:lstStyle/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Linear or sequential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39552" y="1433878"/>
            <a:ext cx="6629400" cy="539563"/>
          </a:xfrm>
        </p:spPr>
        <p:txBody>
          <a:bodyPr>
            <a:normAutofit/>
          </a:bodyPr>
          <a:lstStyle/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Binary</a:t>
            </a:r>
            <a:endParaRPr lang="en-IN" dirty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71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Linear Search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81000" y="792163"/>
            <a:ext cx="7791400" cy="4653061"/>
          </a:xfrm>
        </p:spPr>
        <p:txBody>
          <a:bodyPr>
            <a:normAutofit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Compared with given Item to be searched for, one by one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ALGORITHM:</a:t>
            </a:r>
          </a:p>
          <a:p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 First Element at 0</a:t>
            </a:r>
            <a:r>
              <a:rPr lang="en-IN" baseline="30000" dirty="0" smtClean="0">
                <a:latin typeface="SketchFlow Print" panose="02000000000000000000" pitchFamily="2" charset="0"/>
              </a:rPr>
              <a:t>th</a:t>
            </a:r>
            <a:r>
              <a:rPr lang="en-IN" dirty="0" smtClean="0">
                <a:latin typeface="SketchFlow Print" panose="02000000000000000000" pitchFamily="2" charset="0"/>
              </a:rPr>
              <a:t> Index is compared with </a:t>
            </a:r>
            <a:r>
              <a:rPr lang="en-IN" dirty="0" err="1" smtClean="0">
                <a:latin typeface="SketchFlow Print" panose="02000000000000000000" pitchFamily="2" charset="0"/>
              </a:rPr>
              <a:t>Item,then</a:t>
            </a:r>
            <a:r>
              <a:rPr lang="en-IN" dirty="0" smtClean="0">
                <a:latin typeface="SketchFlow Print" panose="02000000000000000000" pitchFamily="2" charset="0"/>
              </a:rPr>
              <a:t> at 1</a:t>
            </a:r>
            <a:r>
              <a:rPr lang="en-IN" baseline="30000" dirty="0" smtClean="0">
                <a:latin typeface="SketchFlow Print" panose="02000000000000000000" pitchFamily="2" charset="0"/>
              </a:rPr>
              <a:t>st</a:t>
            </a:r>
            <a:r>
              <a:rPr lang="en-IN" dirty="0" smtClean="0">
                <a:latin typeface="SketchFlow Print" panose="02000000000000000000" pitchFamily="2" charset="0"/>
              </a:rPr>
              <a:t> index is compared with Item until (n-1)</a:t>
            </a:r>
            <a:r>
              <a:rPr lang="en-IN" dirty="0" err="1" smtClean="0">
                <a:latin typeface="SketchFlow Print" panose="02000000000000000000" pitchFamily="2" charset="0"/>
              </a:rPr>
              <a:t>th</a:t>
            </a:r>
            <a:r>
              <a:rPr lang="en-IN" dirty="0" smtClean="0">
                <a:latin typeface="SketchFlow Print" panose="02000000000000000000" pitchFamily="2" charset="0"/>
              </a:rPr>
              <a:t> index</a:t>
            </a:r>
          </a:p>
          <a:p>
            <a:endParaRPr lang="en-IN" dirty="0" smtClean="0">
              <a:latin typeface="SketchFlow Print" panose="02000000000000000000" pitchFamily="2" charset="0"/>
            </a:endParaRPr>
          </a:p>
          <a:p>
            <a:r>
              <a:rPr lang="en-IN" dirty="0" smtClean="0">
                <a:latin typeface="SketchFlow Print" panose="02000000000000000000" pitchFamily="2" charset="0"/>
              </a:rPr>
              <a:t>Example: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 a[] 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[12];</a:t>
            </a:r>
          </a:p>
          <a:p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 smtClean="0">
                <a:latin typeface="SketchFlow Print" panose="02000000000000000000" pitchFamily="2" charset="0"/>
              </a:rPr>
              <a:t>PATTERN</a:t>
            </a:r>
            <a:endParaRPr lang="en-IN" dirty="0">
              <a:latin typeface="SketchFlow Print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3849115"/>
            <a:ext cx="6226180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19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Guided Practice for Linear Search(</a:t>
            </a:r>
            <a:r>
              <a:rPr lang="en-IN" dirty="0" err="1" smtClean="0">
                <a:latin typeface="SketchFlow Print" panose="02000000000000000000" pitchFamily="2" charset="0"/>
              </a:rPr>
              <a:t>Contd</a:t>
            </a:r>
            <a:r>
              <a:rPr lang="en-IN" dirty="0" smtClean="0">
                <a:latin typeface="SketchFlow Print" panose="02000000000000000000" pitchFamily="2" charset="0"/>
              </a:rPr>
              <a:t>…)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323528" y="908720"/>
            <a:ext cx="6629400" cy="5589165"/>
          </a:xfrm>
        </p:spPr>
        <p:txBody>
          <a:bodyPr>
            <a:normAutofit fontScale="62500" lnSpcReduction="20000"/>
          </a:bodyPr>
          <a:lstStyle/>
          <a:p>
            <a:r>
              <a:rPr lang="en-IN" dirty="0"/>
              <a:t>import </a:t>
            </a:r>
            <a:r>
              <a:rPr lang="en-IN" dirty="0" err="1"/>
              <a:t>java.util</a:t>
            </a:r>
            <a:r>
              <a:rPr lang="en-IN" dirty="0"/>
              <a:t>.*;</a:t>
            </a:r>
          </a:p>
          <a:p>
            <a:r>
              <a:rPr lang="en-IN" dirty="0"/>
              <a:t>public class </a:t>
            </a:r>
            <a:r>
              <a:rPr lang="en-IN" dirty="0" err="1"/>
              <a:t>LinearSearch</a:t>
            </a:r>
            <a:r>
              <a:rPr lang="en-IN" dirty="0"/>
              <a:t> </a:t>
            </a:r>
          </a:p>
          <a:p>
            <a:r>
              <a:rPr lang="en-IN" dirty="0"/>
              <a:t>{</a:t>
            </a:r>
          </a:p>
          <a:p>
            <a:r>
              <a:rPr lang="en-IN" dirty="0"/>
              <a:t>  public static void main(String </a:t>
            </a:r>
            <a:r>
              <a:rPr lang="en-IN" dirty="0" err="1"/>
              <a:t>args</a:t>
            </a:r>
            <a:r>
              <a:rPr lang="en-IN" dirty="0"/>
              <a:t>[])</a:t>
            </a:r>
          </a:p>
          <a:p>
            <a:r>
              <a:rPr lang="en-IN" dirty="0"/>
              <a:t>  {</a:t>
            </a:r>
          </a:p>
          <a:p>
            <a:r>
              <a:rPr lang="en-IN" dirty="0"/>
              <a:t>    </a:t>
            </a:r>
            <a:r>
              <a:rPr lang="en-IN" dirty="0" err="1"/>
              <a:t>int</a:t>
            </a:r>
            <a:r>
              <a:rPr lang="en-IN" dirty="0"/>
              <a:t> c, n, search, array[];</a:t>
            </a:r>
          </a:p>
          <a:p>
            <a:r>
              <a:rPr lang="en-IN" dirty="0"/>
              <a:t>    Scanner in = new Scanner(System.in);</a:t>
            </a:r>
          </a:p>
          <a:p>
            <a:r>
              <a:rPr lang="en-IN" dirty="0"/>
              <a:t>    </a:t>
            </a:r>
            <a:r>
              <a:rPr lang="en-IN" dirty="0" err="1"/>
              <a:t>System.out.println</a:t>
            </a:r>
            <a:r>
              <a:rPr lang="en-IN" dirty="0"/>
              <a:t>("Enter number of elements");</a:t>
            </a:r>
          </a:p>
          <a:p>
            <a:r>
              <a:rPr lang="en-IN" dirty="0"/>
              <a:t>    n = </a:t>
            </a:r>
            <a:r>
              <a:rPr lang="en-IN" dirty="0" err="1"/>
              <a:t>in.nextInt</a:t>
            </a:r>
            <a:r>
              <a:rPr lang="en-IN" dirty="0"/>
              <a:t>(); </a:t>
            </a:r>
          </a:p>
          <a:p>
            <a:r>
              <a:rPr lang="en-IN" dirty="0"/>
              <a:t>    array = new </a:t>
            </a:r>
            <a:r>
              <a:rPr lang="en-IN" dirty="0" err="1"/>
              <a:t>int</a:t>
            </a:r>
            <a:r>
              <a:rPr lang="en-IN" dirty="0"/>
              <a:t>[n];</a:t>
            </a:r>
          </a:p>
          <a:p>
            <a:r>
              <a:rPr lang="en-IN" dirty="0"/>
              <a:t> </a:t>
            </a:r>
          </a:p>
          <a:p>
            <a:r>
              <a:rPr lang="en-IN" dirty="0"/>
              <a:t>    </a:t>
            </a:r>
            <a:r>
              <a:rPr lang="en-IN" dirty="0" err="1"/>
              <a:t>System.out.println</a:t>
            </a:r>
            <a:r>
              <a:rPr lang="en-IN" dirty="0"/>
              <a:t>("Enter " + n + " integers");</a:t>
            </a:r>
          </a:p>
          <a:p>
            <a:r>
              <a:rPr lang="en-IN" dirty="0"/>
              <a:t> </a:t>
            </a:r>
          </a:p>
          <a:p>
            <a:r>
              <a:rPr lang="en-IN" dirty="0"/>
              <a:t>    for (c = 0; c &lt; n; </a:t>
            </a:r>
            <a:r>
              <a:rPr lang="en-IN" dirty="0" err="1"/>
              <a:t>c++</a:t>
            </a:r>
            <a:r>
              <a:rPr lang="en-IN" dirty="0"/>
              <a:t>)</a:t>
            </a:r>
          </a:p>
          <a:p>
            <a:r>
              <a:rPr lang="en-IN" dirty="0"/>
              <a:t>    {</a:t>
            </a:r>
          </a:p>
          <a:p>
            <a:r>
              <a:rPr lang="en-IN" dirty="0"/>
              <a:t>      array[c] = </a:t>
            </a:r>
            <a:r>
              <a:rPr lang="en-IN" dirty="0" err="1"/>
              <a:t>in.nextInt</a:t>
            </a:r>
            <a:r>
              <a:rPr lang="en-IN" dirty="0"/>
              <a:t>();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    </a:t>
            </a:r>
            <a:r>
              <a:rPr lang="en-IN" dirty="0" err="1"/>
              <a:t>System.out.println</a:t>
            </a:r>
            <a:r>
              <a:rPr lang="en-IN" dirty="0"/>
              <a:t>("Enter value to find");</a:t>
            </a:r>
          </a:p>
          <a:p>
            <a:r>
              <a:rPr lang="en-IN" dirty="0"/>
              <a:t>    search = </a:t>
            </a:r>
            <a:r>
              <a:rPr lang="en-IN" dirty="0" err="1"/>
              <a:t>in.nextInt</a:t>
            </a:r>
            <a:r>
              <a:rPr lang="en-IN" dirty="0"/>
              <a:t>();</a:t>
            </a:r>
          </a:p>
          <a:p>
            <a:r>
              <a:rPr lang="en-IN" dirty="0"/>
              <a:t> </a:t>
            </a:r>
          </a:p>
          <a:p>
            <a:r>
              <a:rPr lang="en-IN" dirty="0"/>
              <a:t>    for (c = 0; c &lt; n; </a:t>
            </a:r>
            <a:r>
              <a:rPr lang="en-IN" dirty="0" err="1"/>
              <a:t>c++</a:t>
            </a:r>
            <a:r>
              <a:rPr lang="en-IN" dirty="0"/>
              <a:t>)</a:t>
            </a:r>
          </a:p>
          <a:p>
            <a:r>
              <a:rPr lang="en-IN" dirty="0"/>
              <a:t>    {</a:t>
            </a:r>
          </a:p>
          <a:p>
            <a:r>
              <a:rPr lang="en-IN" dirty="0"/>
              <a:t>      if (array[c] == search)   </a:t>
            </a:r>
          </a:p>
          <a:p>
            <a:r>
              <a:rPr lang="en-IN" dirty="0"/>
              <a:t>      {</a:t>
            </a:r>
          </a:p>
          <a:p>
            <a:r>
              <a:rPr lang="en-IN" dirty="0"/>
              <a:t>         </a:t>
            </a:r>
            <a:r>
              <a:rPr lang="en-IN" dirty="0" err="1"/>
              <a:t>System.out.println</a:t>
            </a:r>
            <a:r>
              <a:rPr lang="en-IN" dirty="0"/>
              <a:t>(search + " is present at location " + (c + 1) + ".");</a:t>
            </a:r>
          </a:p>
          <a:p>
            <a:r>
              <a:rPr lang="en-IN" dirty="0"/>
              <a:t>          break;</a:t>
            </a:r>
          </a:p>
          <a:p>
            <a:r>
              <a:rPr lang="en-IN" dirty="0"/>
              <a:t>      }</a:t>
            </a:r>
          </a:p>
          <a:p>
            <a:r>
              <a:rPr lang="en-IN" dirty="0"/>
              <a:t>   }</a:t>
            </a:r>
          </a:p>
          <a:p>
            <a:r>
              <a:rPr lang="en-IN" dirty="0"/>
              <a:t>   if (c == n)  /* Searching element is absent */</a:t>
            </a:r>
          </a:p>
          <a:p>
            <a:r>
              <a:rPr lang="en-IN" dirty="0"/>
              <a:t>      </a:t>
            </a:r>
            <a:r>
              <a:rPr lang="en-IN" dirty="0" err="1"/>
              <a:t>System.out.println</a:t>
            </a:r>
            <a:r>
              <a:rPr lang="en-IN" dirty="0"/>
              <a:t>(search + " is not present in array.");</a:t>
            </a:r>
          </a:p>
          <a:p>
            <a:r>
              <a:rPr lang="en-IN" dirty="0"/>
              <a:t>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661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Binary Search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81000" y="792163"/>
            <a:ext cx="7791400" cy="3500933"/>
          </a:xfrm>
        </p:spPr>
        <p:txBody>
          <a:bodyPr>
            <a:normAutofit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ALGORITHM:</a:t>
            </a:r>
          </a:p>
          <a:p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 Search ITEM is compared with MIDDLE element of array</a:t>
            </a:r>
          </a:p>
          <a:p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 If Search </a:t>
            </a:r>
            <a:r>
              <a:rPr lang="en-IN" dirty="0">
                <a:latin typeface="SketchFlow Print" panose="02000000000000000000" pitchFamily="2" charset="0"/>
              </a:rPr>
              <a:t>ITEM </a:t>
            </a:r>
            <a:r>
              <a:rPr lang="en-IN" dirty="0" smtClean="0">
                <a:latin typeface="SketchFlow Print" panose="02000000000000000000" pitchFamily="2" charset="0"/>
              </a:rPr>
              <a:t>Matches with the element then 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search finishes</a:t>
            </a:r>
          </a:p>
          <a:p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 If Search </a:t>
            </a:r>
            <a:r>
              <a:rPr lang="en-IN" dirty="0">
                <a:latin typeface="SketchFlow Print" panose="02000000000000000000" pitchFamily="2" charset="0"/>
              </a:rPr>
              <a:t>ITEM </a:t>
            </a:r>
            <a:r>
              <a:rPr lang="en-IN" dirty="0" smtClean="0">
                <a:latin typeface="SketchFlow Print" panose="02000000000000000000" pitchFamily="2" charset="0"/>
              </a:rPr>
              <a:t>is less than middle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perform search in first half of the array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  else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perform search in latter half of the array</a:t>
            </a:r>
          </a:p>
          <a:p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  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 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755576" y="3861048"/>
            <a:ext cx="7791400" cy="864096"/>
          </a:xfrm>
        </p:spPr>
        <p:txBody>
          <a:bodyPr>
            <a:normAutofit fontScale="92500" lnSpcReduction="20000"/>
          </a:bodyPr>
          <a:lstStyle/>
          <a:p>
            <a:r>
              <a:rPr lang="en-IN" b="1" dirty="0" smtClean="0">
                <a:latin typeface="SketchFlow Print" panose="02000000000000000000" pitchFamily="2" charset="0"/>
              </a:rPr>
              <a:t>NOTE:</a:t>
            </a:r>
          </a:p>
          <a:p>
            <a:r>
              <a:rPr lang="en-IN" b="1" u="sng" dirty="0">
                <a:latin typeface="SketchFlow Print" panose="02000000000000000000" pitchFamily="2" charset="0"/>
              </a:rPr>
              <a:t> </a:t>
            </a:r>
            <a:r>
              <a:rPr lang="en-IN" b="1" u="sng" dirty="0" smtClean="0">
                <a:latin typeface="SketchFlow Print" panose="02000000000000000000" pitchFamily="2" charset="0"/>
              </a:rPr>
              <a:t>Binary Search will work only for sorted arrays   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76238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Binary Search pattern(</a:t>
            </a:r>
            <a:r>
              <a:rPr lang="en-IN" dirty="0" err="1" smtClean="0">
                <a:latin typeface="SketchFlow Print" panose="02000000000000000000" pitchFamily="2" charset="0"/>
              </a:rPr>
              <a:t>Contd</a:t>
            </a:r>
            <a:r>
              <a:rPr lang="en-IN" dirty="0" smtClean="0">
                <a:latin typeface="SketchFlow Print" panose="02000000000000000000" pitchFamily="2" charset="0"/>
              </a:rPr>
              <a:t>…)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04969" y="4221088"/>
            <a:ext cx="6629400" cy="1179587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MID= (LOW + HIGH)/2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BEG/LOW = MID + 1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LAST/HIGH = MID - 1</a:t>
            </a:r>
            <a:endParaRPr lang="en-IN" dirty="0">
              <a:latin typeface="SketchFlow Print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908720"/>
            <a:ext cx="6157462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6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Binary Search pattern(</a:t>
            </a:r>
            <a:r>
              <a:rPr lang="en-IN" dirty="0" err="1" smtClean="0">
                <a:latin typeface="SketchFlow Print" panose="02000000000000000000" pitchFamily="2" charset="0"/>
              </a:rPr>
              <a:t>Contd</a:t>
            </a:r>
            <a:r>
              <a:rPr lang="en-IN" dirty="0" smtClean="0">
                <a:latin typeface="SketchFlow Print" panose="02000000000000000000" pitchFamily="2" charset="0"/>
              </a:rPr>
              <a:t>…)</a:t>
            </a:r>
            <a:endParaRPr lang="en-IN" dirty="0">
              <a:latin typeface="SketchFlow Print" panose="02000000000000000000" pitchFamily="2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55368"/>
              </p:ext>
            </p:extLst>
          </p:nvPr>
        </p:nvGraphicFramePr>
        <p:xfrm>
          <a:off x="1115616" y="1196752"/>
          <a:ext cx="6648396" cy="50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</a:tblGrid>
              <a:tr h="509775">
                <a:tc>
                  <a:txBody>
                    <a:bodyPr/>
                    <a:lstStyle/>
                    <a:p>
                      <a:r>
                        <a:rPr lang="en-IN" dirty="0" smtClean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FF0000"/>
                          </a:solidFill>
                        </a:rPr>
                        <a:t>44</a:t>
                      </a:r>
                      <a:endParaRPr lang="en-IN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53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Elbow Connector 5"/>
          <p:cNvCxnSpPr>
            <a:endCxn id="2" idx="1"/>
          </p:cNvCxnSpPr>
          <p:nvPr/>
        </p:nvCxnSpPr>
        <p:spPr>
          <a:xfrm rot="16200000" flipH="1">
            <a:off x="808153" y="1144175"/>
            <a:ext cx="326895" cy="28803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/>
          <p:cNvCxnSpPr/>
          <p:nvPr/>
        </p:nvCxnSpPr>
        <p:spPr>
          <a:xfrm rot="10800000" flipV="1">
            <a:off x="7740352" y="1124743"/>
            <a:ext cx="504056" cy="355532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67545" y="1480275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Beg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20372" y="1361299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Last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7545" y="2077629"/>
            <a:ext cx="864095" cy="43041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Step I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56863" y="2479904"/>
            <a:ext cx="8100901" cy="595238"/>
          </a:xfrm>
        </p:spPr>
        <p:txBody>
          <a:bodyPr>
            <a:normAutofit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Beg=0;last=11; mid=(0+11)/2 = 5.5 </a:t>
            </a: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 </a:t>
            </a:r>
            <a:r>
              <a:rPr lang="en-IN" dirty="0" err="1">
                <a:latin typeface="SketchFlow Print" panose="02000000000000000000" pitchFamily="2" charset="0"/>
                <a:sym typeface="Wingdings" panose="05000000000000000000" pitchFamily="2" charset="2"/>
              </a:rPr>
              <a:t>i</a:t>
            </a:r>
            <a:r>
              <a:rPr lang="en-IN" dirty="0" err="1" smtClean="0">
                <a:latin typeface="SketchFlow Print" panose="02000000000000000000" pitchFamily="2" charset="0"/>
                <a:sym typeface="Wingdings" panose="05000000000000000000" pitchFamily="2" charset="2"/>
              </a:rPr>
              <a:t>nt</a:t>
            </a: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 of 5.5  5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0804" y="2826885"/>
            <a:ext cx="864095" cy="43041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Step II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90804" y="3306663"/>
            <a:ext cx="8221657" cy="812589"/>
          </a:xfrm>
        </p:spPr>
        <p:txBody>
          <a:bodyPr>
            <a:normAutofit fontScale="85000" lnSpcReduction="10000"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Data[Mid]</a:t>
            </a: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 28. </a:t>
            </a:r>
          </a:p>
          <a:p>
            <a:r>
              <a:rPr lang="en-IN" dirty="0" err="1" smtClean="0">
                <a:latin typeface="SketchFlow Print" panose="02000000000000000000" pitchFamily="2" charset="0"/>
                <a:sym typeface="Wingdings" panose="05000000000000000000" pitchFamily="2" charset="2"/>
              </a:rPr>
              <a:t>i.e</a:t>
            </a: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 28 &lt;44 then </a:t>
            </a:r>
          </a:p>
          <a:p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beg = mid + 1  5 + 1 6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56176" y="1787242"/>
            <a:ext cx="1368152" cy="46113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77500" lnSpcReduction="2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Search for 44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6444208" y="1480275"/>
            <a:ext cx="0" cy="33258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361907"/>
              </p:ext>
            </p:extLst>
          </p:nvPr>
        </p:nvGraphicFramePr>
        <p:xfrm>
          <a:off x="3707904" y="3113440"/>
          <a:ext cx="3324196" cy="50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885"/>
                <a:gridCol w="474885"/>
                <a:gridCol w="454993"/>
                <a:gridCol w="494778"/>
                <a:gridCol w="474885"/>
                <a:gridCol w="474885"/>
                <a:gridCol w="474885"/>
              </a:tblGrid>
              <a:tr h="509775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002060"/>
                          </a:solidFill>
                        </a:rPr>
                        <a:t>28</a:t>
                      </a:r>
                      <a:endParaRPr lang="en-I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53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2" name="Elbow Connector 21"/>
          <p:cNvCxnSpPr/>
          <p:nvPr/>
        </p:nvCxnSpPr>
        <p:spPr>
          <a:xfrm rot="16200000" flipH="1">
            <a:off x="3400441" y="3140605"/>
            <a:ext cx="326895" cy="28803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/>
          <p:nvPr/>
        </p:nvCxnSpPr>
        <p:spPr>
          <a:xfrm rot="10800000" flipV="1">
            <a:off x="7020272" y="3092536"/>
            <a:ext cx="504056" cy="355532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864199" y="3169619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Beg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3545" y="3044523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Last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204599"/>
              </p:ext>
            </p:extLst>
          </p:nvPr>
        </p:nvGraphicFramePr>
        <p:xfrm>
          <a:off x="1115617" y="686977"/>
          <a:ext cx="6648396" cy="50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</a:tblGrid>
              <a:tr h="509775">
                <a:tc>
                  <a:txBody>
                    <a:bodyPr/>
                    <a:lstStyle/>
                    <a:p>
                      <a:r>
                        <a:rPr lang="en-IN" dirty="0" smtClean="0"/>
                        <a:t>0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5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6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7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8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10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11</a:t>
                      </a:r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611560" y="4119253"/>
            <a:ext cx="864095" cy="43041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85000"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Step III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11560" y="4599032"/>
            <a:ext cx="8100901" cy="846192"/>
          </a:xfrm>
        </p:spPr>
        <p:txBody>
          <a:bodyPr>
            <a:normAutofit fontScale="92500" lnSpcReduction="20000"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Mid =(</a:t>
            </a:r>
            <a:r>
              <a:rPr lang="en-IN" dirty="0" err="1" smtClean="0">
                <a:latin typeface="SketchFlow Print" panose="02000000000000000000" pitchFamily="2" charset="0"/>
              </a:rPr>
              <a:t>beg+last</a:t>
            </a:r>
            <a:r>
              <a:rPr lang="en-IN" dirty="0" smtClean="0">
                <a:latin typeface="SketchFlow Print" panose="02000000000000000000" pitchFamily="2" charset="0"/>
              </a:rPr>
              <a:t>)/2 </a:t>
            </a: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 (6+11)/2  8</a:t>
            </a:r>
          </a:p>
          <a:p>
            <a:endParaRPr lang="en-IN" dirty="0" smtClean="0">
              <a:latin typeface="SketchFlow Print" panose="02000000000000000000" pitchFamily="2" charset="0"/>
              <a:sym typeface="Wingdings" panose="05000000000000000000" pitchFamily="2" charset="2"/>
            </a:endParaRPr>
          </a:p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Data[8] 42. </a:t>
            </a:r>
            <a:r>
              <a:rPr lang="en-IN" dirty="0" err="1" smtClean="0">
                <a:latin typeface="SketchFlow Print" panose="02000000000000000000" pitchFamily="2" charset="0"/>
                <a:sym typeface="Wingdings" panose="05000000000000000000" pitchFamily="2" charset="2"/>
              </a:rPr>
              <a:t>i.e</a:t>
            </a: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 42&lt;44 then beg=mid+18+19</a:t>
            </a:r>
            <a:endParaRPr lang="en-IN" dirty="0">
              <a:latin typeface="SketchFlow Print" panose="02000000000000000000" pitchFamily="2" charset="0"/>
            </a:endParaRPr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102120"/>
              </p:ext>
            </p:extLst>
          </p:nvPr>
        </p:nvGraphicFramePr>
        <p:xfrm>
          <a:off x="3838225" y="3764471"/>
          <a:ext cx="2770164" cy="50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464"/>
                <a:gridCol w="445464"/>
                <a:gridCol w="484416"/>
                <a:gridCol w="464940"/>
                <a:gridCol w="464940"/>
                <a:gridCol w="464940"/>
              </a:tblGrid>
              <a:tr h="509775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002060"/>
                          </a:solidFill>
                        </a:rPr>
                        <a:t>31</a:t>
                      </a:r>
                      <a:endParaRPr lang="en-I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42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53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30" name="Elbow Connector 29"/>
          <p:cNvCxnSpPr/>
          <p:nvPr/>
        </p:nvCxnSpPr>
        <p:spPr>
          <a:xfrm rot="16200000" flipH="1">
            <a:off x="3530761" y="3774577"/>
            <a:ext cx="326895" cy="28803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rot="10800000" flipV="1">
            <a:off x="6582986" y="3755145"/>
            <a:ext cx="504056" cy="355532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171440" y="3983155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Beg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42667" y="3803591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Last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157374"/>
              </p:ext>
            </p:extLst>
          </p:nvPr>
        </p:nvGraphicFramePr>
        <p:xfrm>
          <a:off x="5611503" y="4492179"/>
          <a:ext cx="1879236" cy="50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4416"/>
                <a:gridCol w="464940"/>
                <a:gridCol w="464940"/>
                <a:gridCol w="464940"/>
              </a:tblGrid>
              <a:tr h="509775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002060"/>
                          </a:solidFill>
                        </a:rPr>
                        <a:t>42</a:t>
                      </a:r>
                      <a:endParaRPr lang="en-I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53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35" name="Elbow Connector 34"/>
          <p:cNvCxnSpPr/>
          <p:nvPr/>
        </p:nvCxnSpPr>
        <p:spPr>
          <a:xfrm rot="16200000" flipH="1">
            <a:off x="5304039" y="4502285"/>
            <a:ext cx="326895" cy="28803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/>
          <p:nvPr/>
        </p:nvCxnSpPr>
        <p:spPr>
          <a:xfrm rot="10800000" flipV="1">
            <a:off x="7504412" y="4444971"/>
            <a:ext cx="504056" cy="355532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944718" y="4710863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Beg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733001" y="4459024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Last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005235"/>
              </p:ext>
            </p:extLst>
          </p:nvPr>
        </p:nvGraphicFramePr>
        <p:xfrm>
          <a:off x="5749898" y="5534221"/>
          <a:ext cx="1394820" cy="50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4940"/>
                <a:gridCol w="464940"/>
                <a:gridCol w="464940"/>
              </a:tblGrid>
              <a:tr h="509775">
                <a:tc>
                  <a:txBody>
                    <a:bodyPr/>
                    <a:lstStyle/>
                    <a:p>
                      <a:r>
                        <a:rPr lang="en-IN" sz="1800" b="1" kern="1200" dirty="0" smtClean="0">
                          <a:solidFill>
                            <a:srgbClr val="002060"/>
                          </a:solidFill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  <a:endParaRPr lang="en-IN" sz="1800" b="1" kern="1200" dirty="0">
                        <a:solidFill>
                          <a:srgbClr val="00206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53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0" name="Elbow Connector 39"/>
          <p:cNvCxnSpPr/>
          <p:nvPr/>
        </p:nvCxnSpPr>
        <p:spPr>
          <a:xfrm rot="16200000" flipH="1">
            <a:off x="5442434" y="5544327"/>
            <a:ext cx="326895" cy="28803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/>
          <p:cNvCxnSpPr/>
          <p:nvPr/>
        </p:nvCxnSpPr>
        <p:spPr>
          <a:xfrm rot="10800000" flipV="1">
            <a:off x="7166703" y="5510577"/>
            <a:ext cx="504056" cy="355532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083113" y="5752905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Beg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596336" y="5335625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Last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42535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Binary Search pattern(</a:t>
            </a:r>
            <a:r>
              <a:rPr lang="en-IN" dirty="0" err="1" smtClean="0">
                <a:latin typeface="SketchFlow Print" panose="02000000000000000000" pitchFamily="2" charset="0"/>
              </a:rPr>
              <a:t>Contd</a:t>
            </a:r>
            <a:r>
              <a:rPr lang="en-IN" dirty="0" smtClean="0">
                <a:latin typeface="SketchFlow Print" panose="02000000000000000000" pitchFamily="2" charset="0"/>
              </a:rPr>
              <a:t>…)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6863" y="946053"/>
            <a:ext cx="864095" cy="43041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85000"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Step IV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11146" y="1344041"/>
            <a:ext cx="8100901" cy="1442770"/>
          </a:xfrm>
        </p:spPr>
        <p:txBody>
          <a:bodyPr>
            <a:normAutofit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mid=(9+11)/2 = 10 </a:t>
            </a: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 10</a:t>
            </a:r>
          </a:p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Data[10] i.e., 49&gt;44 then</a:t>
            </a:r>
            <a:endParaRPr lang="en-IN" dirty="0">
              <a:latin typeface="SketchFlow Print" panose="02000000000000000000" pitchFamily="2" charset="0"/>
              <a:sym typeface="Wingdings" panose="05000000000000000000" pitchFamily="2" charset="2"/>
            </a:endParaRPr>
          </a:p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Last = mid-1</a:t>
            </a:r>
          </a:p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Last=10-19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8344" y="2908272"/>
            <a:ext cx="864095" cy="43041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Step V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56863" y="3334296"/>
            <a:ext cx="8100901" cy="806816"/>
          </a:xfrm>
        </p:spPr>
        <p:txBody>
          <a:bodyPr>
            <a:normAutofit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Mid=</a:t>
            </a:r>
            <a:r>
              <a:rPr lang="en-IN" dirty="0">
                <a:latin typeface="SketchFlow Print" panose="02000000000000000000" pitchFamily="2" charset="0"/>
              </a:rPr>
              <a:t>(</a:t>
            </a:r>
            <a:r>
              <a:rPr lang="en-IN" dirty="0" smtClean="0">
                <a:latin typeface="SketchFlow Print" panose="02000000000000000000" pitchFamily="2" charset="0"/>
              </a:rPr>
              <a:t>beg + last)/2</a:t>
            </a: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(9+9)/29</a:t>
            </a:r>
          </a:p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Data[9] </a:t>
            </a:r>
            <a:r>
              <a:rPr lang="en-IN" dirty="0" err="1" smtClean="0">
                <a:latin typeface="SketchFlow Print" panose="02000000000000000000" pitchFamily="2" charset="0"/>
                <a:sym typeface="Wingdings" panose="05000000000000000000" pitchFamily="2" charset="2"/>
              </a:rPr>
              <a:t>i.e</a:t>
            </a:r>
            <a:r>
              <a:rPr lang="en-IN" dirty="0" smtClean="0">
                <a:latin typeface="SketchFlow Print" panose="02000000000000000000" pitchFamily="2" charset="0"/>
                <a:sym typeface="Wingdings" panose="05000000000000000000" pitchFamily="2" charset="2"/>
              </a:rPr>
              <a:t> 44 =44</a:t>
            </a:r>
            <a:endParaRPr lang="en-IN" dirty="0">
              <a:latin typeface="SketchFlow Print" panose="02000000000000000000" pitchFamily="2" charset="0"/>
            </a:endParaRPr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9542463"/>
              </p:ext>
            </p:extLst>
          </p:nvPr>
        </p:nvGraphicFramePr>
        <p:xfrm>
          <a:off x="3635896" y="2322694"/>
          <a:ext cx="1662099" cy="50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033"/>
                <a:gridCol w="554033"/>
                <a:gridCol w="554033"/>
              </a:tblGrid>
              <a:tr h="509775">
                <a:tc>
                  <a:txBody>
                    <a:bodyPr/>
                    <a:lstStyle/>
                    <a:p>
                      <a:r>
                        <a:rPr lang="en-I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002060"/>
                          </a:solidFill>
                        </a:rPr>
                        <a:t>49</a:t>
                      </a:r>
                      <a:endParaRPr lang="en-I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53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2" name="Elbow Connector 21"/>
          <p:cNvCxnSpPr/>
          <p:nvPr/>
        </p:nvCxnSpPr>
        <p:spPr>
          <a:xfrm rot="16200000" flipH="1">
            <a:off x="3328433" y="2349859"/>
            <a:ext cx="326895" cy="28803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/>
          <p:nvPr/>
        </p:nvCxnSpPr>
        <p:spPr>
          <a:xfrm rot="10800000" flipV="1">
            <a:off x="5270071" y="2253777"/>
            <a:ext cx="504056" cy="355532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792191" y="2378873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Beg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02119" y="2102176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Last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9508026"/>
              </p:ext>
            </p:extLst>
          </p:nvPr>
        </p:nvGraphicFramePr>
        <p:xfrm>
          <a:off x="2503866" y="4672420"/>
          <a:ext cx="554033" cy="50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033"/>
              </a:tblGrid>
              <a:tr h="509775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FF0000"/>
                          </a:solidFill>
                        </a:rPr>
                        <a:t>44</a:t>
                      </a:r>
                      <a:endParaRPr lang="en-IN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30" name="Elbow Connector 29"/>
          <p:cNvCxnSpPr/>
          <p:nvPr/>
        </p:nvCxnSpPr>
        <p:spPr>
          <a:xfrm rot="16200000" flipH="1">
            <a:off x="2196402" y="4682526"/>
            <a:ext cx="326895" cy="28803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rot="10800000" flipV="1">
            <a:off x="3014793" y="4604626"/>
            <a:ext cx="504056" cy="355532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67761" y="4586444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Beg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70697" y="4437316"/>
            <a:ext cx="648072" cy="4515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Last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5295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152400"/>
            <a:ext cx="8920277" cy="639763"/>
          </a:xfrm>
        </p:spPr>
        <p:txBody>
          <a:bodyPr/>
          <a:lstStyle/>
          <a:p>
            <a:r>
              <a:rPr lang="en-IN" sz="2800" dirty="0" smtClean="0">
                <a:latin typeface="SketchFlow Print" panose="02000000000000000000" pitchFamily="2" charset="0"/>
              </a:rPr>
              <a:t>Guided Practice for Binary Search (</a:t>
            </a:r>
            <a:r>
              <a:rPr lang="en-IN" sz="2800" dirty="0" err="1" smtClean="0">
                <a:latin typeface="SketchFlow Print" panose="02000000000000000000" pitchFamily="2" charset="0"/>
              </a:rPr>
              <a:t>contd</a:t>
            </a:r>
            <a:r>
              <a:rPr lang="en-IN" sz="2800" dirty="0" smtClean="0">
                <a:latin typeface="SketchFlow Print" panose="02000000000000000000" pitchFamily="2" charset="0"/>
              </a:rPr>
              <a:t>…)</a:t>
            </a:r>
            <a:endParaRPr lang="en-IN" sz="2800" dirty="0">
              <a:latin typeface="SketchFlow Print" panose="02000000000000000000" pitchFamily="2" charset="0"/>
            </a:endParaRP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47491" y="792163"/>
            <a:ext cx="4032448" cy="4769621"/>
          </a:xfrm>
        </p:spPr>
        <p:txBody>
          <a:bodyPr>
            <a:noAutofit/>
          </a:bodyPr>
          <a:lstStyle/>
          <a:p>
            <a:r>
              <a:rPr lang="en-IN" sz="1100" dirty="0">
                <a:latin typeface="SketchFlow Print" panose="02000000000000000000" pitchFamily="2" charset="0"/>
              </a:rPr>
              <a:t>import </a:t>
            </a:r>
            <a:r>
              <a:rPr lang="en-IN" sz="1100" dirty="0" err="1">
                <a:latin typeface="SketchFlow Print" panose="02000000000000000000" pitchFamily="2" charset="0"/>
              </a:rPr>
              <a:t>java.util</a:t>
            </a:r>
            <a:r>
              <a:rPr lang="en-IN" sz="1100" dirty="0">
                <a:latin typeface="SketchFlow Print" panose="02000000000000000000" pitchFamily="2" charset="0"/>
              </a:rPr>
              <a:t>.*;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public class </a:t>
            </a:r>
            <a:r>
              <a:rPr lang="en-IN" sz="1100" dirty="0" err="1">
                <a:latin typeface="SketchFlow Print" panose="02000000000000000000" pitchFamily="2" charset="0"/>
              </a:rPr>
              <a:t>BinarySearch</a:t>
            </a:r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{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public static void main(String </a:t>
            </a:r>
            <a:r>
              <a:rPr lang="en-IN" sz="1100" dirty="0" err="1">
                <a:latin typeface="SketchFlow Print" panose="02000000000000000000" pitchFamily="2" charset="0"/>
              </a:rPr>
              <a:t>args</a:t>
            </a:r>
            <a:r>
              <a:rPr lang="en-IN" sz="1100" dirty="0">
                <a:latin typeface="SketchFlow Print" panose="02000000000000000000" pitchFamily="2" charset="0"/>
              </a:rPr>
              <a:t>[])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{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r>
              <a:rPr lang="en-IN" sz="1100" dirty="0" err="1">
                <a:latin typeface="SketchFlow Print" panose="02000000000000000000" pitchFamily="2" charset="0"/>
              </a:rPr>
              <a:t>int</a:t>
            </a:r>
            <a:r>
              <a:rPr lang="en-IN" sz="1100" dirty="0">
                <a:latin typeface="SketchFlow Print" panose="02000000000000000000" pitchFamily="2" charset="0"/>
              </a:rPr>
              <a:t> c, first, last, middle, n, search, array[];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Scanner in = new Scanner(System.in);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r>
              <a:rPr lang="en-IN" sz="1100" dirty="0" err="1">
                <a:latin typeface="SketchFlow Print" panose="02000000000000000000" pitchFamily="2" charset="0"/>
              </a:rPr>
              <a:t>System.out.println</a:t>
            </a:r>
            <a:r>
              <a:rPr lang="en-IN" sz="1100" dirty="0">
                <a:latin typeface="SketchFlow Print" panose="02000000000000000000" pitchFamily="2" charset="0"/>
              </a:rPr>
              <a:t>("Enter number of elements");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n = </a:t>
            </a:r>
            <a:r>
              <a:rPr lang="en-IN" sz="1100" dirty="0" err="1">
                <a:latin typeface="SketchFlow Print" panose="02000000000000000000" pitchFamily="2" charset="0"/>
              </a:rPr>
              <a:t>in.nextInt</a:t>
            </a:r>
            <a:r>
              <a:rPr lang="en-IN" sz="1100" dirty="0">
                <a:latin typeface="SketchFlow Print" panose="02000000000000000000" pitchFamily="2" charset="0"/>
              </a:rPr>
              <a:t>();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array = new </a:t>
            </a:r>
            <a:r>
              <a:rPr lang="en-IN" sz="1100" dirty="0" err="1">
                <a:latin typeface="SketchFlow Print" panose="02000000000000000000" pitchFamily="2" charset="0"/>
              </a:rPr>
              <a:t>int</a:t>
            </a:r>
            <a:r>
              <a:rPr lang="en-IN" sz="1100" dirty="0">
                <a:latin typeface="SketchFlow Print" panose="02000000000000000000" pitchFamily="2" charset="0"/>
              </a:rPr>
              <a:t>[n];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r>
              <a:rPr lang="en-IN" sz="1100" dirty="0" err="1">
                <a:latin typeface="SketchFlow Print" panose="02000000000000000000" pitchFamily="2" charset="0"/>
              </a:rPr>
              <a:t>System.out.println</a:t>
            </a:r>
            <a:r>
              <a:rPr lang="en-IN" sz="1100" dirty="0">
                <a:latin typeface="SketchFlow Print" panose="02000000000000000000" pitchFamily="2" charset="0"/>
              </a:rPr>
              <a:t>("Enter " + n + " integers");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for (c = 0; c &lt; n; </a:t>
            </a:r>
            <a:r>
              <a:rPr lang="en-IN" sz="1100" dirty="0" err="1">
                <a:latin typeface="SketchFlow Print" panose="02000000000000000000" pitchFamily="2" charset="0"/>
              </a:rPr>
              <a:t>c++</a:t>
            </a:r>
            <a:r>
              <a:rPr lang="en-IN" sz="1100" dirty="0">
                <a:latin typeface="SketchFlow Print" panose="02000000000000000000" pitchFamily="2" charset="0"/>
              </a:rPr>
              <a:t>)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{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array[c] = </a:t>
            </a:r>
            <a:r>
              <a:rPr lang="en-IN" sz="1100" dirty="0" err="1">
                <a:latin typeface="SketchFlow Print" panose="02000000000000000000" pitchFamily="2" charset="0"/>
              </a:rPr>
              <a:t>in.nextInt</a:t>
            </a:r>
            <a:r>
              <a:rPr lang="en-IN" sz="1100" dirty="0">
                <a:latin typeface="SketchFlow Print" panose="02000000000000000000" pitchFamily="2" charset="0"/>
              </a:rPr>
              <a:t>();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}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r>
              <a:rPr lang="en-IN" sz="1100" dirty="0" err="1">
                <a:latin typeface="SketchFlow Print" panose="02000000000000000000" pitchFamily="2" charset="0"/>
              </a:rPr>
              <a:t>System.out.println</a:t>
            </a:r>
            <a:r>
              <a:rPr lang="en-IN" sz="1100" dirty="0">
                <a:latin typeface="SketchFlow Print" panose="02000000000000000000" pitchFamily="2" charset="0"/>
              </a:rPr>
              <a:t>("Enter value to find");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search = </a:t>
            </a:r>
            <a:r>
              <a:rPr lang="en-IN" sz="1100" dirty="0" err="1">
                <a:latin typeface="SketchFlow Print" panose="02000000000000000000" pitchFamily="2" charset="0"/>
              </a:rPr>
              <a:t>in.nextInt</a:t>
            </a:r>
            <a:r>
              <a:rPr lang="en-IN" sz="1100" dirty="0">
                <a:latin typeface="SketchFlow Print" panose="02000000000000000000" pitchFamily="2" charset="0"/>
              </a:rPr>
              <a:t>();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first  = 0;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last   = n - 1;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middle = (first + last)/2;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479939" y="946597"/>
            <a:ext cx="4592738" cy="4653061"/>
          </a:xfrm>
        </p:spPr>
        <p:txBody>
          <a:bodyPr>
            <a:normAutofit fontScale="62500" lnSpcReduction="20000"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 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    while( first &lt;= last )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if ( array[middle] &lt; search )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first = middle + 1;   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else if ( array[middle] == search )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System.out.println</a:t>
            </a:r>
            <a:r>
              <a:rPr lang="en-IN" dirty="0">
                <a:latin typeface="SketchFlow Print" panose="02000000000000000000" pitchFamily="2" charset="0"/>
              </a:rPr>
              <a:t>(search + " found at location " + (middle + 1) + ".");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break;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else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last = middle - 1;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middle = (first + last)/2;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if ( first &gt; last )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</a:t>
            </a:r>
            <a:r>
              <a:rPr lang="en-IN" dirty="0" err="1">
                <a:latin typeface="SketchFlow Print" panose="02000000000000000000" pitchFamily="2" charset="0"/>
              </a:rPr>
              <a:t>System.out.println</a:t>
            </a:r>
            <a:r>
              <a:rPr lang="en-IN" dirty="0">
                <a:latin typeface="SketchFlow Print" panose="02000000000000000000" pitchFamily="2" charset="0"/>
              </a:rPr>
              <a:t>(search + " is not present in the list.\n");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}</a:t>
            </a:r>
          </a:p>
          <a:p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2618715" y="5261430"/>
            <a:ext cx="792088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10" name="Oval 9"/>
          <p:cNvSpPr/>
          <p:nvPr/>
        </p:nvSpPr>
        <p:spPr>
          <a:xfrm>
            <a:off x="6056980" y="5309756"/>
            <a:ext cx="792088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93634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846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Homework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>
          <a:xfrm>
            <a:off x="395536" y="908720"/>
            <a:ext cx="8424936" cy="3744416"/>
          </a:xfrm>
        </p:spPr>
        <p:txBody>
          <a:bodyPr/>
          <a:lstStyle/>
          <a:p>
            <a:pPr marL="400050" indent="-342900">
              <a:buAutoNum type="arabicParenR"/>
            </a:pPr>
            <a:r>
              <a:rPr lang="en-IN" dirty="0" smtClean="0"/>
              <a:t>Write an algorithm and step to find 12 from a given array using Binary Search</a:t>
            </a:r>
          </a:p>
          <a:p>
            <a:pPr marL="400050" indent="-342900">
              <a:buAutoNum type="arabicParenR"/>
            </a:pPr>
            <a:endParaRPr lang="en-IN" dirty="0" smtClean="0"/>
          </a:p>
          <a:p>
            <a:pPr marL="400050" indent="-342900">
              <a:buAutoNum type="arabicParenR"/>
            </a:pPr>
            <a:endParaRPr lang="en-IN" dirty="0"/>
          </a:p>
          <a:p>
            <a:pPr marL="400050" indent="-342900">
              <a:buFontTx/>
              <a:buAutoNum type="arabicParenR"/>
            </a:pPr>
            <a:r>
              <a:rPr lang="en-IN" dirty="0" smtClean="0"/>
              <a:t> Write </a:t>
            </a:r>
            <a:r>
              <a:rPr lang="en-IN" dirty="0"/>
              <a:t>an algorithm and step to find </a:t>
            </a:r>
            <a:r>
              <a:rPr lang="en-IN" dirty="0" smtClean="0"/>
              <a:t>99.09 </a:t>
            </a:r>
            <a:r>
              <a:rPr lang="en-IN" dirty="0"/>
              <a:t>from a given </a:t>
            </a:r>
            <a:r>
              <a:rPr lang="en-IN" dirty="0" smtClean="0"/>
              <a:t>array </a:t>
            </a:r>
            <a:r>
              <a:rPr lang="en-IN" dirty="0"/>
              <a:t>using Binary Search</a:t>
            </a:r>
          </a:p>
          <a:p>
            <a:pPr marL="400050" indent="-342900">
              <a:buAutoNum type="arabicParenR"/>
            </a:pPr>
            <a:endParaRPr lang="en-IN" dirty="0" smtClean="0"/>
          </a:p>
          <a:p>
            <a:pPr marL="400050" indent="-342900">
              <a:buAutoNum type="arabicParenR"/>
            </a:pPr>
            <a:endParaRPr lang="en-IN" dirty="0"/>
          </a:p>
          <a:p>
            <a:pPr marL="400050" indent="-342900">
              <a:buFontTx/>
              <a:buAutoNum type="arabicParenR"/>
            </a:pPr>
            <a:r>
              <a:rPr lang="en-IN" dirty="0"/>
              <a:t>Write an algorithm and step to find </a:t>
            </a:r>
            <a:r>
              <a:rPr lang="en-IN" dirty="0" smtClean="0"/>
              <a:t>.98 </a:t>
            </a:r>
            <a:r>
              <a:rPr lang="en-IN" dirty="0"/>
              <a:t>from a given </a:t>
            </a:r>
            <a:r>
              <a:rPr lang="en-IN" dirty="0" smtClean="0"/>
              <a:t>array </a:t>
            </a:r>
            <a:r>
              <a:rPr lang="en-IN" dirty="0"/>
              <a:t>using Binary Search</a:t>
            </a:r>
          </a:p>
          <a:p>
            <a:endParaRPr lang="en-IN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7556858"/>
              </p:ext>
            </p:extLst>
          </p:nvPr>
        </p:nvGraphicFramePr>
        <p:xfrm>
          <a:off x="827584" y="1353702"/>
          <a:ext cx="6648396" cy="509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  <a:gridCol w="554033"/>
              </a:tblGrid>
              <a:tr h="509775">
                <a:tc>
                  <a:txBody>
                    <a:bodyPr/>
                    <a:lstStyle/>
                    <a:p>
                      <a:r>
                        <a:rPr lang="en-IN" dirty="0" smtClean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53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1306304"/>
              </p:ext>
            </p:extLst>
          </p:nvPr>
        </p:nvGraphicFramePr>
        <p:xfrm>
          <a:off x="395534" y="2420888"/>
          <a:ext cx="8640960" cy="432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096"/>
                <a:gridCol w="864096"/>
                <a:gridCol w="864096"/>
                <a:gridCol w="864096"/>
                <a:gridCol w="864096"/>
                <a:gridCol w="864096"/>
                <a:gridCol w="864096"/>
                <a:gridCol w="864096"/>
                <a:gridCol w="864096"/>
                <a:gridCol w="864096"/>
              </a:tblGrid>
              <a:tr h="432048">
                <a:tc>
                  <a:txBody>
                    <a:bodyPr/>
                    <a:lstStyle/>
                    <a:p>
                      <a:r>
                        <a:rPr lang="en-IN" dirty="0" smtClean="0"/>
                        <a:t>11.3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12.3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14.21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45.67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60.33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71.87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99.09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100.01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112.32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211.23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343517"/>
              </p:ext>
            </p:extLst>
          </p:nvPr>
        </p:nvGraphicFramePr>
        <p:xfrm>
          <a:off x="944629" y="3429000"/>
          <a:ext cx="7272810" cy="432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281"/>
                <a:gridCol w="727281"/>
                <a:gridCol w="727281"/>
                <a:gridCol w="727281"/>
                <a:gridCol w="727281"/>
                <a:gridCol w="727281"/>
                <a:gridCol w="727281"/>
                <a:gridCol w="727281"/>
                <a:gridCol w="727281"/>
                <a:gridCol w="727281"/>
              </a:tblGrid>
              <a:tr h="432048">
                <a:tc>
                  <a:txBody>
                    <a:bodyPr/>
                    <a:lstStyle/>
                    <a:p>
                      <a:r>
                        <a:rPr lang="en-IN" dirty="0" smtClean="0"/>
                        <a:t>.1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.2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.3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.6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.23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.34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.56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.78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.79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.98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9876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152400"/>
            <a:ext cx="8740080" cy="639763"/>
          </a:xfrm>
        </p:spPr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Linear/Binary Search Differences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13" name="Title 2"/>
          <p:cNvSpPr txBox="1">
            <a:spLocks/>
          </p:cNvSpPr>
          <p:nvPr/>
        </p:nvSpPr>
        <p:spPr>
          <a:xfrm>
            <a:off x="165130" y="1340766"/>
            <a:ext cx="4131568" cy="40324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Clr>
                <a:schemeClr val="bg1">
                  <a:lumMod val="95000"/>
                </a:schemeClr>
              </a:buClr>
              <a:buFont typeface="Arial" pitchFamily="34" charset="0"/>
              <a:buChar char="•"/>
              <a:defRPr sz="3600" b="1" kern="1200" baseline="0">
                <a:solidFill>
                  <a:schemeClr val="bg1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r>
              <a:rPr lang="en-IN" sz="2500" dirty="0" smtClean="0">
                <a:latin typeface="SketchFlow Print" panose="02000000000000000000" pitchFamily="2" charset="0"/>
              </a:rPr>
              <a:t>Can Work on both sorted and unsorted arrays</a:t>
            </a:r>
          </a:p>
          <a:p>
            <a:r>
              <a:rPr lang="en-IN" sz="2500" dirty="0" smtClean="0">
                <a:latin typeface="SketchFlow Print" panose="02000000000000000000" pitchFamily="2" charset="0"/>
              </a:rPr>
              <a:t>Reads and compares each element of the </a:t>
            </a:r>
            <a:r>
              <a:rPr lang="en-IN" sz="2500" dirty="0">
                <a:latin typeface="SketchFlow Print" panose="02000000000000000000" pitchFamily="2" charset="0"/>
              </a:rPr>
              <a:t>array</a:t>
            </a:r>
            <a:r>
              <a:rPr lang="en-IN" sz="2500" dirty="0" smtClean="0">
                <a:latin typeface="SketchFlow Print" panose="02000000000000000000" pitchFamily="2" charset="0"/>
              </a:rPr>
              <a:t> one by one till a match found</a:t>
            </a:r>
          </a:p>
          <a:p>
            <a:r>
              <a:rPr lang="en-IN" sz="2500" dirty="0" smtClean="0">
                <a:latin typeface="SketchFlow Print" panose="02000000000000000000" pitchFamily="2" charset="0"/>
              </a:rPr>
              <a:t>Tends to become inefficient as size of array increase</a:t>
            </a:r>
            <a:endParaRPr lang="en-IN" sz="2500" dirty="0">
              <a:latin typeface="SketchFlow Print" panose="02000000000000000000" pitchFamily="2" charset="0"/>
            </a:endParaRPr>
          </a:p>
        </p:txBody>
      </p:sp>
      <p:sp>
        <p:nvSpPr>
          <p:cNvPr id="15" name="Title 2"/>
          <p:cNvSpPr txBox="1">
            <a:spLocks/>
          </p:cNvSpPr>
          <p:nvPr/>
        </p:nvSpPr>
        <p:spPr>
          <a:xfrm>
            <a:off x="4296698" y="1340766"/>
            <a:ext cx="4131568" cy="38884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Clr>
                <a:schemeClr val="bg1">
                  <a:lumMod val="95000"/>
                </a:schemeClr>
              </a:buClr>
              <a:buFont typeface="Arial" pitchFamily="34" charset="0"/>
              <a:buChar char="•"/>
              <a:defRPr sz="3600" b="1" kern="1200" baseline="0">
                <a:solidFill>
                  <a:schemeClr val="bg1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r>
              <a:rPr lang="en-IN" sz="2500" dirty="0" smtClean="0">
                <a:latin typeface="SketchFlow Print" panose="02000000000000000000" pitchFamily="2" charset="0"/>
              </a:rPr>
              <a:t>Works on sorted arrays only</a:t>
            </a:r>
          </a:p>
          <a:p>
            <a:r>
              <a:rPr lang="en-IN" sz="2500" dirty="0" smtClean="0">
                <a:latin typeface="SketchFlow Print" panose="02000000000000000000" pitchFamily="2" charset="0"/>
              </a:rPr>
              <a:t>Works by dividing the array into two segments out of which only one needs to be searched</a:t>
            </a:r>
          </a:p>
          <a:p>
            <a:r>
              <a:rPr lang="en-IN" sz="2500" dirty="0" smtClean="0">
                <a:latin typeface="SketchFlow Print" panose="02000000000000000000" pitchFamily="2" charset="0"/>
              </a:rPr>
              <a:t>It is more efficient than linear search in case of larger sized arrays</a:t>
            </a:r>
            <a:endParaRPr lang="en-IN" sz="2500" dirty="0">
              <a:latin typeface="SketchFlow Print" panose="02000000000000000000" pitchFamily="2" charset="0"/>
            </a:endParaRPr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165130" y="792163"/>
            <a:ext cx="3758798" cy="6397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Clr>
                <a:schemeClr val="bg1">
                  <a:lumMod val="95000"/>
                </a:schemeClr>
              </a:buClr>
              <a:buFont typeface="Arial" pitchFamily="34" charset="0"/>
              <a:buChar char="•"/>
              <a:defRPr sz="3600" b="1" kern="1200" baseline="0">
                <a:solidFill>
                  <a:schemeClr val="bg1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pPr>
              <a:buNone/>
            </a:pPr>
            <a:r>
              <a:rPr lang="en-IN" u="sng" dirty="0" smtClean="0">
                <a:latin typeface="SketchFlow Print" panose="02000000000000000000" pitchFamily="2" charset="0"/>
              </a:rPr>
              <a:t>Linear Search</a:t>
            </a:r>
            <a:endParaRPr lang="en-IN" u="sng" dirty="0">
              <a:latin typeface="SketchFlow Print" panose="02000000000000000000" pitchFamily="2" charset="0"/>
            </a:endParaRPr>
          </a:p>
        </p:txBody>
      </p:sp>
      <p:sp>
        <p:nvSpPr>
          <p:cNvPr id="17" name="Title 2"/>
          <p:cNvSpPr txBox="1">
            <a:spLocks/>
          </p:cNvSpPr>
          <p:nvPr/>
        </p:nvSpPr>
        <p:spPr>
          <a:xfrm>
            <a:off x="4067944" y="777732"/>
            <a:ext cx="3758798" cy="6397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Clr>
                <a:schemeClr val="bg1">
                  <a:lumMod val="95000"/>
                </a:schemeClr>
              </a:buClr>
              <a:buFont typeface="Arial" pitchFamily="34" charset="0"/>
              <a:buChar char="•"/>
              <a:defRPr sz="3600" b="1" kern="1200" baseline="0">
                <a:solidFill>
                  <a:schemeClr val="bg1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pPr>
              <a:buNone/>
            </a:pPr>
            <a:r>
              <a:rPr lang="en-IN" u="sng" dirty="0" smtClean="0">
                <a:latin typeface="SketchFlow Print" panose="02000000000000000000" pitchFamily="2" charset="0"/>
              </a:rPr>
              <a:t>Binary Search</a:t>
            </a:r>
            <a:endParaRPr lang="en-IN" u="sng" dirty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08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Sorting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83568" y="811104"/>
            <a:ext cx="6629400" cy="636583"/>
          </a:xfrm>
        </p:spPr>
        <p:txBody>
          <a:bodyPr>
            <a:normAutofit lnSpcReduction="10000"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It is a process of arranging the array elements in a specified order i.e. ascending or descending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67544" y="1556793"/>
            <a:ext cx="6629400" cy="432048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Types of Sorting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952500" y="1988840"/>
            <a:ext cx="6629400" cy="2304256"/>
          </a:xfrm>
        </p:spPr>
        <p:txBody>
          <a:bodyPr>
            <a:normAutofit/>
          </a:bodyPr>
          <a:lstStyle/>
          <a:p>
            <a:r>
              <a:rPr lang="en-IN" u="sng" dirty="0" smtClean="0">
                <a:latin typeface="SketchFlow Print" panose="02000000000000000000" pitchFamily="2" charset="0"/>
              </a:rPr>
              <a:t>Selection Sort</a:t>
            </a:r>
          </a:p>
          <a:p>
            <a:r>
              <a:rPr lang="en-IN" u="sng" dirty="0" smtClean="0">
                <a:latin typeface="SketchFlow Print" panose="02000000000000000000" pitchFamily="2" charset="0"/>
              </a:rPr>
              <a:t>Bubble Sort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Heap Sort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Shell Sort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Shuttle Sort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Quick Sort</a:t>
            </a:r>
            <a:endParaRPr lang="en-IN" dirty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20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Selection Sort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265430" y="764285"/>
            <a:ext cx="8627049" cy="1133834"/>
          </a:xfrm>
        </p:spPr>
        <p:txBody>
          <a:bodyPr>
            <a:normAutofit fontScale="92500" lnSpcReduction="10000"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The basic idea of a selection sort is to repeatedly select the smallest key in the remaining unsorted array </a:t>
            </a:r>
          </a:p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>
                <a:latin typeface="SketchFlow Print" panose="02000000000000000000" pitchFamily="2" charset="0"/>
              </a:rPr>
              <a:t>During each pass, the unsorted element with the smallest  value is moved to its proper position in the array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2510004"/>
            <a:ext cx="4429743" cy="3423857"/>
          </a:xfrm>
          <a:prstGeom prst="rect">
            <a:avLst/>
          </a:prstGeom>
        </p:spPr>
      </p:pic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265429" y="1772816"/>
            <a:ext cx="8627049" cy="1133834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PATTERN</a:t>
            </a:r>
          </a:p>
          <a:p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 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 a[] 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[4];</a:t>
            </a:r>
            <a:endParaRPr lang="en-IN" dirty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81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84096" cy="639763"/>
          </a:xfrm>
        </p:spPr>
        <p:txBody>
          <a:bodyPr/>
          <a:lstStyle/>
          <a:p>
            <a:r>
              <a:rPr lang="en-IN" sz="2800" dirty="0" smtClean="0">
                <a:latin typeface="SketchFlow Print" panose="02000000000000000000" pitchFamily="2" charset="0"/>
              </a:rPr>
              <a:t>Guided Practice for Selection Sort(</a:t>
            </a:r>
            <a:r>
              <a:rPr lang="en-IN" sz="2800" dirty="0" err="1" smtClean="0">
                <a:latin typeface="SketchFlow Print" panose="02000000000000000000" pitchFamily="2" charset="0"/>
              </a:rPr>
              <a:t>Contd</a:t>
            </a:r>
            <a:r>
              <a:rPr lang="en-IN" sz="2800" dirty="0" smtClean="0">
                <a:latin typeface="SketchFlow Print" panose="02000000000000000000" pitchFamily="2" charset="0"/>
              </a:rPr>
              <a:t>…)</a:t>
            </a:r>
            <a:endParaRPr lang="en-IN" sz="2800" dirty="0">
              <a:latin typeface="SketchFlow Print" panose="02000000000000000000" pitchFamily="2" charset="0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23528" y="692696"/>
            <a:ext cx="7550190" cy="5472607"/>
          </a:xfrm>
        </p:spPr>
        <p:txBody>
          <a:bodyPr>
            <a:normAutofit fontScale="62500" lnSpcReduction="20000"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Example :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</a:p>
          <a:p>
            <a:r>
              <a:rPr lang="en-IN" dirty="0">
                <a:latin typeface="SketchFlow Print" panose="02000000000000000000" pitchFamily="2" charset="0"/>
              </a:rPr>
              <a:t>public class </a:t>
            </a:r>
            <a:r>
              <a:rPr lang="en-IN" dirty="0" err="1">
                <a:latin typeface="SketchFlow Print" panose="02000000000000000000" pitchFamily="2" charset="0"/>
              </a:rPr>
              <a:t>SelectionSort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public static void main(String[] </a:t>
            </a:r>
            <a:r>
              <a:rPr lang="en-IN" dirty="0" err="1">
                <a:latin typeface="SketchFlow Print" panose="02000000000000000000" pitchFamily="2" charset="0"/>
              </a:rPr>
              <a:t>args</a:t>
            </a:r>
            <a:r>
              <a:rPr lang="en-IN" dirty="0">
                <a:latin typeface="SketchFlow Print" panose="02000000000000000000" pitchFamily="2" charset="0"/>
              </a:rPr>
              <a:t>)</a:t>
            </a:r>
          </a:p>
          <a:p>
            <a:r>
              <a:rPr lang="en-IN" dirty="0">
                <a:latin typeface="SketchFlow Print" panose="02000000000000000000" pitchFamily="2" charset="0"/>
              </a:rPr>
              <a:t>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err="1">
                <a:latin typeface="SketchFlow Print" panose="02000000000000000000" pitchFamily="2" charset="0"/>
              </a:rPr>
              <a:t>arr</a:t>
            </a:r>
            <a:r>
              <a:rPr lang="en-IN" dirty="0">
                <a:latin typeface="SketchFlow Print" panose="02000000000000000000" pitchFamily="2" charset="0"/>
              </a:rPr>
              <a:t>[]={234,151,123,4,5342,76,48};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err="1">
                <a:latin typeface="SketchFlow Print" panose="02000000000000000000" pitchFamily="2" charset="0"/>
              </a:rPr>
              <a:t>arrLength</a:t>
            </a:r>
            <a:r>
              <a:rPr lang="en-IN" dirty="0">
                <a:latin typeface="SketchFlow Print" panose="02000000000000000000" pitchFamily="2" charset="0"/>
              </a:rPr>
              <a:t> = </a:t>
            </a:r>
            <a:r>
              <a:rPr lang="en-IN" dirty="0" err="1">
                <a:latin typeface="SketchFlow Print" panose="02000000000000000000" pitchFamily="2" charset="0"/>
              </a:rPr>
              <a:t>arr.length</a:t>
            </a:r>
            <a:r>
              <a:rPr lang="en-IN" dirty="0">
                <a:latin typeface="SketchFlow Print" panose="02000000000000000000" pitchFamily="2" charset="0"/>
              </a:rPr>
              <a:t>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for(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=0;i&lt;arrLength-1;i++)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min=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for (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k=i+1;k&lt;</a:t>
            </a:r>
            <a:r>
              <a:rPr lang="en-IN" dirty="0" err="1">
                <a:latin typeface="SketchFlow Print" panose="02000000000000000000" pitchFamily="2" charset="0"/>
              </a:rPr>
              <a:t>arrLength;k</a:t>
            </a:r>
            <a:r>
              <a:rPr lang="en-IN" dirty="0">
                <a:latin typeface="SketchFlow Print" panose="02000000000000000000" pitchFamily="2" charset="0"/>
              </a:rPr>
              <a:t>++)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if(</a:t>
            </a:r>
            <a:r>
              <a:rPr lang="en-IN" dirty="0" err="1">
                <a:latin typeface="SketchFlow Print" panose="02000000000000000000" pitchFamily="2" charset="0"/>
              </a:rPr>
              <a:t>arr</a:t>
            </a:r>
            <a:r>
              <a:rPr lang="en-IN" dirty="0">
                <a:latin typeface="SketchFlow Print" panose="02000000000000000000" pitchFamily="2" charset="0"/>
              </a:rPr>
              <a:t>[k]&lt;</a:t>
            </a:r>
            <a:r>
              <a:rPr lang="en-IN" dirty="0" err="1">
                <a:latin typeface="SketchFlow Print" panose="02000000000000000000" pitchFamily="2" charset="0"/>
              </a:rPr>
              <a:t>arr</a:t>
            </a:r>
            <a:r>
              <a:rPr lang="en-IN" dirty="0">
                <a:latin typeface="SketchFlow Print" panose="02000000000000000000" pitchFamily="2" charset="0"/>
              </a:rPr>
              <a:t>[min</a:t>
            </a:r>
            <a:r>
              <a:rPr lang="en-IN" dirty="0" smtClean="0">
                <a:latin typeface="SketchFlow Print" panose="02000000000000000000" pitchFamily="2" charset="0"/>
              </a:rPr>
              <a:t>]) // use &gt; for Descending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        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    min = k;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if (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 != min)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temp=</a:t>
            </a:r>
            <a:r>
              <a:rPr lang="en-IN" dirty="0" err="1">
                <a:latin typeface="SketchFlow Print" panose="02000000000000000000" pitchFamily="2" charset="0"/>
              </a:rPr>
              <a:t>arr</a:t>
            </a:r>
            <a:r>
              <a:rPr lang="en-IN" dirty="0">
                <a:latin typeface="SketchFlow Print" panose="02000000000000000000" pitchFamily="2" charset="0"/>
              </a:rPr>
              <a:t>[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];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</a:t>
            </a:r>
            <a:r>
              <a:rPr lang="en-IN" dirty="0" err="1">
                <a:latin typeface="SketchFlow Print" panose="02000000000000000000" pitchFamily="2" charset="0"/>
              </a:rPr>
              <a:t>arr</a:t>
            </a:r>
            <a:r>
              <a:rPr lang="en-IN" dirty="0">
                <a:latin typeface="SketchFlow Print" panose="02000000000000000000" pitchFamily="2" charset="0"/>
              </a:rPr>
              <a:t>[</a:t>
            </a:r>
            <a:r>
              <a:rPr lang="en-IN" dirty="0" err="1">
                <a:latin typeface="SketchFlow Print" panose="02000000000000000000" pitchFamily="2" charset="0"/>
              </a:rPr>
              <a:t>i</a:t>
            </a:r>
            <a:r>
              <a:rPr lang="en-IN" dirty="0">
                <a:latin typeface="SketchFlow Print" panose="02000000000000000000" pitchFamily="2" charset="0"/>
              </a:rPr>
              <a:t>]=</a:t>
            </a:r>
            <a:r>
              <a:rPr lang="en-IN" dirty="0" err="1">
                <a:latin typeface="SketchFlow Print" panose="02000000000000000000" pitchFamily="2" charset="0"/>
              </a:rPr>
              <a:t>arr</a:t>
            </a:r>
            <a:r>
              <a:rPr lang="en-IN" dirty="0">
                <a:latin typeface="SketchFlow Print" panose="02000000000000000000" pitchFamily="2" charset="0"/>
              </a:rPr>
              <a:t>[min];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    </a:t>
            </a:r>
            <a:r>
              <a:rPr lang="en-IN" dirty="0" err="1">
                <a:latin typeface="SketchFlow Print" panose="02000000000000000000" pitchFamily="2" charset="0"/>
              </a:rPr>
              <a:t>arr</a:t>
            </a:r>
            <a:r>
              <a:rPr lang="en-IN" dirty="0">
                <a:latin typeface="SketchFlow Print" panose="02000000000000000000" pitchFamily="2" charset="0"/>
              </a:rPr>
              <a:t>[min]=temp;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for (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j=0;j&lt;</a:t>
            </a:r>
            <a:r>
              <a:rPr lang="en-IN" dirty="0" err="1">
                <a:latin typeface="SketchFlow Print" panose="02000000000000000000" pitchFamily="2" charset="0"/>
              </a:rPr>
              <a:t>arrLength;j</a:t>
            </a:r>
            <a:r>
              <a:rPr lang="en-IN" dirty="0">
                <a:latin typeface="SketchFlow Print" panose="02000000000000000000" pitchFamily="2" charset="0"/>
              </a:rPr>
              <a:t>++) 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{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    </a:t>
            </a:r>
            <a:r>
              <a:rPr lang="en-IN" dirty="0" err="1">
                <a:latin typeface="SketchFlow Print" panose="02000000000000000000" pitchFamily="2" charset="0"/>
              </a:rPr>
              <a:t>System.out.println</a:t>
            </a:r>
            <a:r>
              <a:rPr lang="en-IN" dirty="0">
                <a:latin typeface="SketchFlow Print" panose="02000000000000000000" pitchFamily="2" charset="0"/>
              </a:rPr>
              <a:t>(</a:t>
            </a:r>
            <a:r>
              <a:rPr lang="en-IN" dirty="0" err="1">
                <a:latin typeface="SketchFlow Print" panose="02000000000000000000" pitchFamily="2" charset="0"/>
              </a:rPr>
              <a:t>arr</a:t>
            </a:r>
            <a:r>
              <a:rPr lang="en-IN" dirty="0">
                <a:latin typeface="SketchFlow Print" panose="02000000000000000000" pitchFamily="2" charset="0"/>
              </a:rPr>
              <a:t>[j]+" ");</a:t>
            </a:r>
          </a:p>
          <a:p>
            <a:r>
              <a:rPr lang="en-IN" dirty="0">
                <a:latin typeface="SketchFlow Print" panose="02000000000000000000" pitchFamily="2" charset="0"/>
              </a:rPr>
              <a:t>  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  }</a:t>
            </a:r>
          </a:p>
          <a:p>
            <a:r>
              <a:rPr lang="en-IN" dirty="0">
                <a:latin typeface="SketchFlow Print" panose="02000000000000000000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7722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Bubble Sort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265430" y="764285"/>
            <a:ext cx="8627049" cy="720500"/>
          </a:xfrm>
        </p:spPr>
        <p:txBody>
          <a:bodyPr>
            <a:normAutofit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The basic idea of a bubble sort is to compare two adjoining values and exchange them if they are not in proper order.</a:t>
            </a:r>
            <a:endParaRPr lang="en-IN" dirty="0">
              <a:latin typeface="SketchFlow Print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068792"/>
            <a:ext cx="7986464" cy="3456385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52400" y="1376170"/>
            <a:ext cx="8627049" cy="540662"/>
          </a:xfrm>
        </p:spPr>
        <p:txBody>
          <a:bodyPr>
            <a:normAutofit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PATTERN</a:t>
            </a:r>
            <a:endParaRPr lang="en-IN" dirty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94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>
                <a:latin typeface="SketchFlow Print" panose="02000000000000000000" pitchFamily="2" charset="0"/>
              </a:rPr>
              <a:t>Guided Practice for Bubble Sort(</a:t>
            </a:r>
            <a:r>
              <a:rPr lang="en-IN" sz="2800" dirty="0" err="1" smtClean="0">
                <a:latin typeface="SketchFlow Print" panose="02000000000000000000" pitchFamily="2" charset="0"/>
              </a:rPr>
              <a:t>Contd</a:t>
            </a:r>
            <a:r>
              <a:rPr lang="en-IN" sz="2800" dirty="0" smtClean="0">
                <a:latin typeface="SketchFlow Print" panose="02000000000000000000" pitchFamily="2" charset="0"/>
              </a:rPr>
              <a:t>…)</a:t>
            </a:r>
            <a:endParaRPr lang="en-IN" sz="2800" dirty="0">
              <a:latin typeface="SketchFlow Print" panose="02000000000000000000" pitchFamily="2" charset="0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23528" y="692697"/>
            <a:ext cx="4608512" cy="5544616"/>
          </a:xfrm>
        </p:spPr>
        <p:txBody>
          <a:bodyPr>
            <a:noAutofit/>
          </a:bodyPr>
          <a:lstStyle/>
          <a:p>
            <a:r>
              <a:rPr lang="en-IN" sz="1100" dirty="0" smtClean="0">
                <a:latin typeface="SketchFlow Print" panose="02000000000000000000" pitchFamily="2" charset="0"/>
              </a:rPr>
              <a:t>Example :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	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import </a:t>
            </a:r>
            <a:r>
              <a:rPr lang="en-IN" sz="1100" dirty="0" err="1">
                <a:latin typeface="SketchFlow Print" panose="02000000000000000000" pitchFamily="2" charset="0"/>
              </a:rPr>
              <a:t>java.util</a:t>
            </a:r>
            <a:r>
              <a:rPr lang="en-IN" sz="1100" dirty="0">
                <a:latin typeface="SketchFlow Print" panose="02000000000000000000" pitchFamily="2" charset="0"/>
              </a:rPr>
              <a:t>.*;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public class </a:t>
            </a:r>
            <a:r>
              <a:rPr lang="en-IN" sz="1100" dirty="0" err="1">
                <a:latin typeface="SketchFlow Print" panose="02000000000000000000" pitchFamily="2" charset="0"/>
              </a:rPr>
              <a:t>BubbleSort</a:t>
            </a:r>
            <a:endParaRPr lang="en-IN" sz="1100" dirty="0">
              <a:latin typeface="SketchFlow Print" panose="02000000000000000000" pitchFamily="2" charset="0"/>
            </a:endParaRPr>
          </a:p>
          <a:p>
            <a:r>
              <a:rPr lang="en-IN" sz="1100" dirty="0">
                <a:latin typeface="SketchFlow Print" panose="02000000000000000000" pitchFamily="2" charset="0"/>
              </a:rPr>
              <a:t>{ 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public static void main(String []</a:t>
            </a:r>
            <a:r>
              <a:rPr lang="en-IN" sz="1100" dirty="0" err="1">
                <a:latin typeface="SketchFlow Print" panose="02000000000000000000" pitchFamily="2" charset="0"/>
              </a:rPr>
              <a:t>args</a:t>
            </a:r>
            <a:r>
              <a:rPr lang="en-IN" sz="1100" dirty="0">
                <a:latin typeface="SketchFlow Print" panose="02000000000000000000" pitchFamily="2" charset="0"/>
              </a:rPr>
              <a:t>)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{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r>
              <a:rPr lang="en-IN" sz="1100" dirty="0" err="1">
                <a:latin typeface="SketchFlow Print" panose="02000000000000000000" pitchFamily="2" charset="0"/>
              </a:rPr>
              <a:t>int</a:t>
            </a:r>
            <a:r>
              <a:rPr lang="en-IN" sz="1100" dirty="0">
                <a:latin typeface="SketchFlow Print" panose="02000000000000000000" pitchFamily="2" charset="0"/>
              </a:rPr>
              <a:t> n, c, d, swap;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Scanner in = new Scanner(System.in);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r>
              <a:rPr lang="en-IN" sz="1100" dirty="0" err="1">
                <a:latin typeface="SketchFlow Print" panose="02000000000000000000" pitchFamily="2" charset="0"/>
              </a:rPr>
              <a:t>System.out.println</a:t>
            </a:r>
            <a:r>
              <a:rPr lang="en-IN" sz="1100" dirty="0">
                <a:latin typeface="SketchFlow Print" panose="02000000000000000000" pitchFamily="2" charset="0"/>
              </a:rPr>
              <a:t>("Input number of integers to sort");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n = </a:t>
            </a:r>
            <a:r>
              <a:rPr lang="en-IN" sz="1100" dirty="0" err="1">
                <a:latin typeface="SketchFlow Print" panose="02000000000000000000" pitchFamily="2" charset="0"/>
              </a:rPr>
              <a:t>in.nextInt</a:t>
            </a:r>
            <a:r>
              <a:rPr lang="en-IN" sz="1100" dirty="0">
                <a:latin typeface="SketchFlow Print" panose="02000000000000000000" pitchFamily="2" charset="0"/>
              </a:rPr>
              <a:t>();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r>
              <a:rPr lang="en-IN" sz="1100" dirty="0" err="1">
                <a:latin typeface="SketchFlow Print" panose="02000000000000000000" pitchFamily="2" charset="0"/>
              </a:rPr>
              <a:t>int</a:t>
            </a:r>
            <a:r>
              <a:rPr lang="en-IN" sz="1100" dirty="0">
                <a:latin typeface="SketchFlow Print" panose="02000000000000000000" pitchFamily="2" charset="0"/>
              </a:rPr>
              <a:t> array[] = new </a:t>
            </a:r>
            <a:r>
              <a:rPr lang="en-IN" sz="1100" dirty="0" err="1">
                <a:latin typeface="SketchFlow Print" panose="02000000000000000000" pitchFamily="2" charset="0"/>
              </a:rPr>
              <a:t>int</a:t>
            </a:r>
            <a:r>
              <a:rPr lang="en-IN" sz="1100" dirty="0">
                <a:latin typeface="SketchFlow Print" panose="02000000000000000000" pitchFamily="2" charset="0"/>
              </a:rPr>
              <a:t>[n];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r>
              <a:rPr lang="en-IN" sz="1100" dirty="0" err="1">
                <a:latin typeface="SketchFlow Print" panose="02000000000000000000" pitchFamily="2" charset="0"/>
              </a:rPr>
              <a:t>System.out.println</a:t>
            </a:r>
            <a:r>
              <a:rPr lang="en-IN" sz="1100" dirty="0">
                <a:latin typeface="SketchFlow Print" panose="02000000000000000000" pitchFamily="2" charset="0"/>
              </a:rPr>
              <a:t>("Enter " + n + " integers");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for (c = 0; c &lt; n; </a:t>
            </a:r>
            <a:r>
              <a:rPr lang="en-IN" sz="1100" dirty="0" err="1">
                <a:latin typeface="SketchFlow Print" panose="02000000000000000000" pitchFamily="2" charset="0"/>
              </a:rPr>
              <a:t>c++</a:t>
            </a:r>
            <a:r>
              <a:rPr lang="en-IN" sz="1100" dirty="0">
                <a:latin typeface="SketchFlow Print" panose="02000000000000000000" pitchFamily="2" charset="0"/>
              </a:rPr>
              <a:t>)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{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array[c] = </a:t>
            </a:r>
            <a:r>
              <a:rPr lang="en-IN" sz="1100" dirty="0" err="1">
                <a:latin typeface="SketchFlow Print" panose="02000000000000000000" pitchFamily="2" charset="0"/>
              </a:rPr>
              <a:t>in.nextInt</a:t>
            </a:r>
            <a:r>
              <a:rPr lang="en-IN" sz="1100" dirty="0">
                <a:latin typeface="SketchFlow Print" panose="02000000000000000000" pitchFamily="2" charset="0"/>
              </a:rPr>
              <a:t>();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}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endParaRPr lang="en-IN" sz="1100" dirty="0" smtClean="0">
              <a:latin typeface="SketchFlow Print" panose="02000000000000000000" pitchFamily="2" charset="0"/>
            </a:endParaRPr>
          </a:p>
          <a:p>
            <a:endParaRPr lang="en-IN" sz="1100" dirty="0">
              <a:latin typeface="SketchFlow Print" panose="02000000000000000000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527104" y="965121"/>
            <a:ext cx="4608512" cy="4999767"/>
          </a:xfrm>
        </p:spPr>
        <p:txBody>
          <a:bodyPr>
            <a:noAutofit/>
          </a:bodyPr>
          <a:lstStyle/>
          <a:p>
            <a:r>
              <a:rPr lang="en-IN" sz="1100" dirty="0" smtClean="0">
                <a:latin typeface="SketchFlow Print" panose="02000000000000000000" pitchFamily="2" charset="0"/>
              </a:rPr>
              <a:t>for </a:t>
            </a:r>
            <a:r>
              <a:rPr lang="en-IN" sz="1100" dirty="0">
                <a:latin typeface="SketchFlow Print" panose="02000000000000000000" pitchFamily="2" charset="0"/>
              </a:rPr>
              <a:t>(c = 0; c &lt; ( n - 1 ); </a:t>
            </a:r>
            <a:r>
              <a:rPr lang="en-IN" sz="1100" dirty="0" err="1">
                <a:latin typeface="SketchFlow Print" panose="02000000000000000000" pitchFamily="2" charset="0"/>
              </a:rPr>
              <a:t>c++</a:t>
            </a:r>
            <a:r>
              <a:rPr lang="en-IN" sz="1100" dirty="0">
                <a:latin typeface="SketchFlow Print" panose="02000000000000000000" pitchFamily="2" charset="0"/>
              </a:rPr>
              <a:t>)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{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for (d = 0; d &lt; n - c - 1; d++)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{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  if (array[d] &gt; array[d+1]) </a:t>
            </a:r>
            <a:r>
              <a:rPr lang="en-IN" sz="1100" dirty="0" smtClean="0">
                <a:latin typeface="SketchFlow Print" panose="02000000000000000000" pitchFamily="2" charset="0"/>
              </a:rPr>
              <a:t>//use &lt; for descending</a:t>
            </a:r>
          </a:p>
          <a:p>
            <a:r>
              <a:rPr lang="en-IN" sz="1100" dirty="0" smtClean="0">
                <a:latin typeface="SketchFlow Print" panose="02000000000000000000" pitchFamily="2" charset="0"/>
              </a:rPr>
              <a:t>        {</a:t>
            </a:r>
          </a:p>
          <a:p>
            <a:r>
              <a:rPr lang="en-IN" sz="1100" dirty="0" smtClean="0">
                <a:latin typeface="SketchFlow Print" panose="02000000000000000000" pitchFamily="2" charset="0"/>
              </a:rPr>
              <a:t>          </a:t>
            </a:r>
            <a:r>
              <a:rPr lang="en-IN" sz="1100" dirty="0">
                <a:latin typeface="SketchFlow Print" panose="02000000000000000000" pitchFamily="2" charset="0"/>
              </a:rPr>
              <a:t>swap       = array[d];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    array[d]   = array[d+1];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    array[d+1] = swap;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  }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}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}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</a:t>
            </a:r>
            <a:r>
              <a:rPr lang="en-IN" sz="1100" dirty="0" err="1">
                <a:latin typeface="SketchFlow Print" panose="02000000000000000000" pitchFamily="2" charset="0"/>
              </a:rPr>
              <a:t>System.out.println</a:t>
            </a:r>
            <a:r>
              <a:rPr lang="en-IN" sz="1100" dirty="0">
                <a:latin typeface="SketchFlow Print" panose="02000000000000000000" pitchFamily="2" charset="0"/>
              </a:rPr>
              <a:t>("Sorted list of numbers");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for (c = 0; c &lt; n; </a:t>
            </a:r>
            <a:r>
              <a:rPr lang="en-IN" sz="1100" dirty="0" err="1">
                <a:latin typeface="SketchFlow Print" panose="02000000000000000000" pitchFamily="2" charset="0"/>
              </a:rPr>
              <a:t>c++</a:t>
            </a:r>
            <a:r>
              <a:rPr lang="en-IN" sz="1100" dirty="0">
                <a:latin typeface="SketchFlow Print" panose="02000000000000000000" pitchFamily="2" charset="0"/>
              </a:rPr>
              <a:t>)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{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  </a:t>
            </a:r>
            <a:r>
              <a:rPr lang="en-IN" sz="1100" dirty="0" err="1">
                <a:latin typeface="SketchFlow Print" panose="02000000000000000000" pitchFamily="2" charset="0"/>
              </a:rPr>
              <a:t>System.out.println</a:t>
            </a:r>
            <a:r>
              <a:rPr lang="en-IN" sz="1100" dirty="0">
                <a:latin typeface="SketchFlow Print" panose="02000000000000000000" pitchFamily="2" charset="0"/>
              </a:rPr>
              <a:t>(array[c]);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   }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 }  </a:t>
            </a:r>
          </a:p>
          <a:p>
            <a:r>
              <a:rPr lang="en-IN" sz="1100" dirty="0">
                <a:latin typeface="SketchFlow Print" panose="02000000000000000000" pitchFamily="2" charset="0"/>
              </a:rPr>
              <a:t>}</a:t>
            </a:r>
          </a:p>
        </p:txBody>
      </p:sp>
      <p:sp>
        <p:nvSpPr>
          <p:cNvPr id="2" name="Oval 1"/>
          <p:cNvSpPr/>
          <p:nvPr/>
        </p:nvSpPr>
        <p:spPr>
          <a:xfrm>
            <a:off x="1763688" y="5301208"/>
            <a:ext cx="792088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8" name="Oval 7"/>
          <p:cNvSpPr/>
          <p:nvPr/>
        </p:nvSpPr>
        <p:spPr>
          <a:xfrm>
            <a:off x="5845696" y="5282873"/>
            <a:ext cx="792088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841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2D Printing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Rendering Models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39552" y="1072800"/>
            <a:ext cx="8071048" cy="1780136"/>
          </a:xfrm>
        </p:spPr>
        <p:txBody>
          <a:bodyPr>
            <a:normAutofit/>
          </a:bodyPr>
          <a:lstStyle/>
          <a:p>
            <a:pPr marL="400050" indent="-342900">
              <a:buAutoNum type="arabicParenR"/>
            </a:pPr>
            <a:r>
              <a:rPr lang="en-IN" dirty="0" smtClean="0">
                <a:latin typeface="SketchFlow Print" panose="02000000000000000000" pitchFamily="2" charset="0"/>
              </a:rPr>
              <a:t>Printable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      It uses one </a:t>
            </a:r>
            <a:r>
              <a:rPr lang="en-IN" dirty="0" err="1" smtClean="0">
                <a:latin typeface="SketchFlow Print" panose="02000000000000000000" pitchFamily="2" charset="0"/>
              </a:rPr>
              <a:t>PagePainter</a:t>
            </a:r>
            <a:r>
              <a:rPr lang="en-IN" dirty="0" smtClean="0">
                <a:latin typeface="SketchFlow Print" panose="02000000000000000000" pitchFamily="2" charset="0"/>
              </a:rPr>
              <a:t> for entire </a:t>
            </a:r>
            <a:r>
              <a:rPr lang="en-IN" dirty="0" err="1" smtClean="0">
                <a:latin typeface="SketchFlow Print" panose="02000000000000000000" pitchFamily="2" charset="0"/>
              </a:rPr>
              <a:t>document.Pages</a:t>
            </a:r>
            <a:r>
              <a:rPr lang="en-IN" dirty="0" smtClean="0">
                <a:latin typeface="SketchFlow Print" panose="02000000000000000000" pitchFamily="2" charset="0"/>
              </a:rPr>
              <a:t> are rendered in </a:t>
            </a:r>
            <a:r>
              <a:rPr lang="en-IN" dirty="0" err="1" smtClean="0">
                <a:latin typeface="SketchFlow Print" panose="02000000000000000000" pitchFamily="2" charset="0"/>
              </a:rPr>
              <a:t>sequence,starting</a:t>
            </a:r>
            <a:r>
              <a:rPr lang="en-IN" dirty="0" smtClean="0">
                <a:latin typeface="SketchFlow Print" panose="02000000000000000000" pitchFamily="2" charset="0"/>
              </a:rPr>
              <a:t> with page </a:t>
            </a:r>
            <a:r>
              <a:rPr lang="en-IN" dirty="0" err="1" smtClean="0">
                <a:latin typeface="SketchFlow Print" panose="02000000000000000000" pitchFamily="2" charset="0"/>
              </a:rPr>
              <a:t>zero,when</a:t>
            </a:r>
            <a:r>
              <a:rPr lang="en-IN" dirty="0" smtClean="0">
                <a:latin typeface="SketchFlow Print" panose="02000000000000000000" pitchFamily="2" charset="0"/>
              </a:rPr>
              <a:t> last page get prints </a:t>
            </a:r>
            <a:r>
              <a:rPr lang="en-IN" dirty="0" err="1" smtClean="0">
                <a:latin typeface="SketchFlow Print" panose="02000000000000000000" pitchFamily="2" charset="0"/>
              </a:rPr>
              <a:t>PagePainter</a:t>
            </a:r>
            <a:r>
              <a:rPr lang="en-IN" dirty="0" smtClean="0">
                <a:latin typeface="SketchFlow Print" panose="02000000000000000000" pitchFamily="2" charset="0"/>
              </a:rPr>
              <a:t> will return NO_SUCH_PAGE value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39552" y="2874868"/>
            <a:ext cx="8071048" cy="1780136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2) Pageable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      It is more flexible than Printable </a:t>
            </a:r>
            <a:r>
              <a:rPr lang="en-IN" dirty="0" err="1" smtClean="0">
                <a:latin typeface="SketchFlow Print" panose="02000000000000000000" pitchFamily="2" charset="0"/>
              </a:rPr>
              <a:t>jobs.Each</a:t>
            </a:r>
            <a:r>
              <a:rPr lang="en-IN" dirty="0" smtClean="0">
                <a:latin typeface="SketchFlow Print" panose="02000000000000000000" pitchFamily="2" charset="0"/>
              </a:rPr>
              <a:t> Pageable job will have a different layout and </a:t>
            </a:r>
            <a:r>
              <a:rPr lang="en-IN" dirty="0" err="1" smtClean="0">
                <a:latin typeface="SketchFlow Print" panose="02000000000000000000" pitchFamily="2" charset="0"/>
              </a:rPr>
              <a:t>PagePainter.Page</a:t>
            </a:r>
            <a:r>
              <a:rPr lang="en-IN" dirty="0" smtClean="0">
                <a:latin typeface="SketchFlow Print" panose="02000000000000000000" pitchFamily="2" charset="0"/>
              </a:rPr>
              <a:t> format for individual page can be set at ease.</a:t>
            </a:r>
          </a:p>
        </p:txBody>
      </p:sp>
    </p:spTree>
    <p:extLst>
      <p:ext uri="{BB962C8B-B14F-4D97-AF65-F5344CB8AC3E}">
        <p14:creationId xmlns:p14="http://schemas.microsoft.com/office/powerpoint/2010/main" val="3825170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2D Printing (</a:t>
            </a:r>
            <a:r>
              <a:rPr lang="en-IN" dirty="0" err="1" smtClean="0">
                <a:latin typeface="SketchFlow Print" panose="02000000000000000000" pitchFamily="2" charset="0"/>
              </a:rPr>
              <a:t>Contd</a:t>
            </a:r>
            <a:r>
              <a:rPr lang="en-IN" dirty="0" smtClean="0">
                <a:latin typeface="SketchFlow Print" panose="02000000000000000000" pitchFamily="2" charset="0"/>
              </a:rPr>
              <a:t>…)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10952" y="793603"/>
            <a:ext cx="8071048" cy="331141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Packages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95536" y="2708920"/>
            <a:ext cx="8071048" cy="331141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Class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67544" y="4077072"/>
            <a:ext cx="8071048" cy="331141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Interface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706612"/>
              </p:ext>
            </p:extLst>
          </p:nvPr>
        </p:nvGraphicFramePr>
        <p:xfrm>
          <a:off x="1259632" y="1124744"/>
          <a:ext cx="38400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0088"/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import </a:t>
                      </a:r>
                      <a:r>
                        <a:rPr lang="en-IN" dirty="0" err="1" smtClean="0"/>
                        <a:t>javax.swing</a:t>
                      </a:r>
                      <a:r>
                        <a:rPr lang="en-IN" dirty="0" smtClean="0"/>
                        <a:t>.*;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import</a:t>
                      </a:r>
                      <a:r>
                        <a:rPr lang="en-IN" baseline="0" dirty="0" smtClean="0"/>
                        <a:t> </a:t>
                      </a:r>
                      <a:r>
                        <a:rPr lang="en-IN" baseline="0" dirty="0" err="1" smtClean="0"/>
                        <a:t>j</a:t>
                      </a:r>
                      <a:r>
                        <a:rPr lang="en-IN" dirty="0" err="1" smtClean="0"/>
                        <a:t>ava.awt</a:t>
                      </a:r>
                      <a:r>
                        <a:rPr lang="en-IN" dirty="0" smtClean="0"/>
                        <a:t>.*;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import </a:t>
                      </a:r>
                      <a:r>
                        <a:rPr lang="en-IN" dirty="0" err="1" smtClean="0"/>
                        <a:t>java.awt.event</a:t>
                      </a:r>
                      <a:r>
                        <a:rPr lang="en-IN" dirty="0" smtClean="0"/>
                        <a:t>.*;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import </a:t>
                      </a:r>
                      <a:r>
                        <a:rPr lang="en-IN" dirty="0" err="1" smtClean="0"/>
                        <a:t>java.awt.event.print</a:t>
                      </a:r>
                      <a:r>
                        <a:rPr lang="en-IN" dirty="0" smtClean="0"/>
                        <a:t>.*;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7671258"/>
              </p:ext>
            </p:extLst>
          </p:nvPr>
        </p:nvGraphicFramePr>
        <p:xfrm>
          <a:off x="1259632" y="2980023"/>
          <a:ext cx="3816424" cy="819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6424"/>
              </a:tblGrid>
              <a:tr h="448977">
                <a:tc>
                  <a:txBody>
                    <a:bodyPr/>
                    <a:lstStyle/>
                    <a:p>
                      <a:r>
                        <a:rPr lang="en-IN" dirty="0" err="1" smtClean="0"/>
                        <a:t>PrinterJob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Graphics2D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134681"/>
              </p:ext>
            </p:extLst>
          </p:nvPr>
        </p:nvGraphicFramePr>
        <p:xfrm>
          <a:off x="1187624" y="4625407"/>
          <a:ext cx="3816424" cy="4489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6424"/>
              </a:tblGrid>
              <a:tr h="448977">
                <a:tc>
                  <a:txBody>
                    <a:bodyPr/>
                    <a:lstStyle/>
                    <a:p>
                      <a:r>
                        <a:rPr lang="en-IN" dirty="0" smtClean="0"/>
                        <a:t>Printable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2404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>
                <a:latin typeface="SketchFlow Print" panose="02000000000000000000" pitchFamily="2" charset="0"/>
              </a:rPr>
              <a:t>Guided Practice for 2D Printing (</a:t>
            </a:r>
            <a:r>
              <a:rPr lang="en-IN" sz="2800" dirty="0" err="1" smtClean="0">
                <a:latin typeface="SketchFlow Print" panose="02000000000000000000" pitchFamily="2" charset="0"/>
              </a:rPr>
              <a:t>Contd</a:t>
            </a:r>
            <a:r>
              <a:rPr lang="en-IN" sz="2800" dirty="0" smtClean="0">
                <a:latin typeface="SketchFlow Print" panose="02000000000000000000" pitchFamily="2" charset="0"/>
              </a:rPr>
              <a:t>…)</a:t>
            </a:r>
            <a:endParaRPr lang="en-IN" sz="2800" dirty="0">
              <a:latin typeface="SketchFlow Print" panose="02000000000000000000" pitchFamily="2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67544" y="1052736"/>
            <a:ext cx="6629400" cy="838200"/>
          </a:xfrm>
        </p:spPr>
        <p:txBody>
          <a:bodyPr/>
          <a:lstStyle/>
          <a:p>
            <a:r>
              <a:rPr lang="en-IN" dirty="0" err="1" smtClean="0">
                <a:latin typeface="SketchFlow Print" panose="02000000000000000000" pitchFamily="2" charset="0"/>
              </a:rPr>
              <a:t>javac</a:t>
            </a:r>
            <a:r>
              <a:rPr lang="en-IN" dirty="0" smtClean="0">
                <a:latin typeface="SketchFlow Print" panose="02000000000000000000" pitchFamily="2" charset="0"/>
              </a:rPr>
              <a:t> PrintMe.java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java </a:t>
            </a:r>
            <a:r>
              <a:rPr lang="en-IN" dirty="0" err="1" smtClean="0">
                <a:latin typeface="SketchFlow Print" panose="02000000000000000000" pitchFamily="2" charset="0"/>
              </a:rPr>
              <a:t>PrintMe</a:t>
            </a:r>
            <a:endParaRPr lang="en-IN" dirty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275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95536" y="792163"/>
            <a:ext cx="8305800" cy="4525965"/>
          </a:xfrm>
        </p:spPr>
        <p:txBody>
          <a:bodyPr/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Array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Types Of Array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Search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Sort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2D Printing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Summary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dirty="0" smtClean="0">
                <a:latin typeface="SketchFlow Print" panose="02000000000000000000" pitchFamily="2" charset="0"/>
              </a:rPr>
              <a:t>Topic</a:t>
            </a:r>
            <a:endParaRPr lang="en-IN" dirty="0">
              <a:latin typeface="SketchFlow Print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484784"/>
            <a:ext cx="2016224" cy="233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63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71681" y="792163"/>
            <a:ext cx="6643464" cy="50131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SketchFlow Print" panose="02000000000000000000" pitchFamily="2" charset="0"/>
              </a:rPr>
              <a:t>1) Accept and display five students - Computer Application Marks using Arrays</a:t>
            </a:r>
            <a:endParaRPr lang="en-US" dirty="0">
              <a:latin typeface="SketchFlow Print" panose="02000000000000000000" pitchFamily="2" charset="0"/>
            </a:endParaRPr>
          </a:p>
          <a:p>
            <a:pPr marL="0" indent="0">
              <a:buNone/>
            </a:pPr>
            <a:r>
              <a:rPr lang="en-US" dirty="0" smtClean="0">
                <a:latin typeface="SketchFlow Print" panose="02000000000000000000" pitchFamily="2" charset="0"/>
              </a:rPr>
              <a:t>2) </a:t>
            </a:r>
            <a:r>
              <a:rPr lang="en-IN" dirty="0" smtClean="0">
                <a:latin typeface="SketchFlow Print" panose="02000000000000000000" pitchFamily="2" charset="0"/>
              </a:rPr>
              <a:t>Accept and sort five students mobile number in ascending order using arrays with Binary Sort</a:t>
            </a:r>
            <a:endParaRPr lang="en-US" dirty="0" smtClean="0">
              <a:latin typeface="SketchFlow Print" panose="02000000000000000000" pitchFamily="2" charset="0"/>
            </a:endParaRPr>
          </a:p>
          <a:p>
            <a:pPr marL="0" indent="0">
              <a:buNone/>
            </a:pPr>
            <a:r>
              <a:rPr lang="en-US" dirty="0" smtClean="0">
                <a:latin typeface="SketchFlow Print" panose="02000000000000000000" pitchFamily="2" charset="0"/>
              </a:rPr>
              <a:t>3) Write a program that reverse an array and stores it in the same array</a:t>
            </a:r>
          </a:p>
          <a:p>
            <a:pPr marL="0" indent="0">
              <a:buNone/>
            </a:pPr>
            <a:r>
              <a:rPr lang="en-US" dirty="0" smtClean="0">
                <a:latin typeface="SketchFlow Print" panose="02000000000000000000" pitchFamily="2" charset="0"/>
              </a:rPr>
              <a:t>4) </a:t>
            </a:r>
            <a:r>
              <a:rPr lang="en-US" dirty="0">
                <a:latin typeface="SketchFlow Print" panose="02000000000000000000" pitchFamily="2" charset="0"/>
              </a:rPr>
              <a:t>Write a program that reverse an array and stores it in the </a:t>
            </a:r>
            <a:r>
              <a:rPr lang="en-US" dirty="0" smtClean="0">
                <a:latin typeface="SketchFlow Print" panose="02000000000000000000" pitchFamily="2" charset="0"/>
              </a:rPr>
              <a:t>new array</a:t>
            </a:r>
            <a:endParaRPr lang="en-US" dirty="0">
              <a:latin typeface="SketchFlow Print" panose="02000000000000000000" pitchFamily="2" charset="0"/>
            </a:endParaRPr>
          </a:p>
          <a:p>
            <a:pPr marL="0" indent="0">
              <a:buNone/>
            </a:pPr>
            <a:r>
              <a:rPr lang="en-US" dirty="0" smtClean="0">
                <a:latin typeface="SketchFlow Print" panose="02000000000000000000" pitchFamily="2" charset="0"/>
              </a:rPr>
              <a:t>5) Accept 10 integers except zero, perform selection sort and display number in ascending order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Challenges</a:t>
            </a:r>
            <a:endParaRPr lang="en-US" dirty="0">
              <a:latin typeface="SketchFlow Print" panose="02000000000000000000" pitchFamily="2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280" y="1340768"/>
            <a:ext cx="1823160" cy="2325291"/>
          </a:xfrm>
        </p:spPr>
      </p:pic>
    </p:spTree>
    <p:extLst>
      <p:ext uri="{BB962C8B-B14F-4D97-AF65-F5344CB8AC3E}">
        <p14:creationId xmlns:p14="http://schemas.microsoft.com/office/powerpoint/2010/main" val="16855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Challenges (</a:t>
            </a:r>
            <a:r>
              <a:rPr lang="en-US" dirty="0" err="1" smtClean="0">
                <a:latin typeface="SketchFlow Print" panose="02000000000000000000" pitchFamily="2" charset="0"/>
              </a:rPr>
              <a:t>Contd</a:t>
            </a:r>
            <a:r>
              <a:rPr lang="en-US" dirty="0" smtClean="0">
                <a:latin typeface="SketchFlow Print" panose="02000000000000000000" pitchFamily="2" charset="0"/>
              </a:rPr>
              <a:t>…)</a:t>
            </a:r>
            <a:endParaRPr lang="en-US" dirty="0">
              <a:latin typeface="SketchFlow Print" panose="02000000000000000000" pitchFamily="2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534" y="941559"/>
            <a:ext cx="2741466" cy="3743325"/>
          </a:xfrm>
          <a:effectLst>
            <a:outerShdw blurRad="50800" sx="1000" sy="1000" algn="ctr" rotWithShape="0">
              <a:srgbClr val="000000"/>
            </a:outerShdw>
            <a:reflection endPos="0" dir="5400000" sy="-100000" algn="bl" rotWithShape="0"/>
            <a:softEdge rad="546100"/>
          </a:effectLst>
        </p:spPr>
      </p:pic>
      <p:sp>
        <p:nvSpPr>
          <p:cNvPr id="8" name="Content Placeholder 1"/>
          <p:cNvSpPr txBox="1">
            <a:spLocks/>
          </p:cNvSpPr>
          <p:nvPr/>
        </p:nvSpPr>
        <p:spPr>
          <a:xfrm>
            <a:off x="446837" y="941559"/>
            <a:ext cx="5709339" cy="4719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5) A = {4,6,1,2,3,10,19,23,7,8}</a:t>
            </a: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>
                <a:solidFill>
                  <a:prstClr val="white"/>
                </a:solidFill>
                <a:latin typeface="SketchFlow Print" panose="02000000000000000000" pitchFamily="2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   B = {19,23,7,8,3,10}</a:t>
            </a: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>
                <a:solidFill>
                  <a:prstClr val="white"/>
                </a:solidFill>
                <a:latin typeface="SketchFlow Print" panose="02000000000000000000" pitchFamily="2" charset="0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   where A and B array values should be entered in command prompt.</a:t>
            </a: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    Display the output in C array as given below</a:t>
            </a: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    C = {4,6,1,2}</a:t>
            </a: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	 </a:t>
            </a:r>
            <a:endParaRPr lang="en-US" dirty="0" smtClean="0">
              <a:solidFill>
                <a:prstClr val="white"/>
              </a:solidFill>
            </a:endParaRPr>
          </a:p>
          <a:p>
            <a:pPr marL="457200" indent="-457200">
              <a:buClr>
                <a:prstClr val="white">
                  <a:lumMod val="95000"/>
                </a:prstClr>
              </a:buClr>
              <a:buFont typeface="+mj-lt"/>
              <a:buAutoNum type="arabicPeriod"/>
            </a:pPr>
            <a:endParaRPr lang="en-US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04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Challenges (</a:t>
            </a:r>
            <a:r>
              <a:rPr lang="en-US" dirty="0" err="1" smtClean="0">
                <a:latin typeface="SketchFlow Print" panose="02000000000000000000" pitchFamily="2" charset="0"/>
              </a:rPr>
              <a:t>Contd</a:t>
            </a:r>
            <a:r>
              <a:rPr lang="en-US" dirty="0" smtClean="0">
                <a:latin typeface="SketchFlow Print" panose="02000000000000000000" pitchFamily="2" charset="0"/>
              </a:rPr>
              <a:t>…)</a:t>
            </a:r>
            <a:endParaRPr lang="en-US" dirty="0">
              <a:latin typeface="SketchFlow Print" panose="02000000000000000000" pitchFamily="2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534" y="941559"/>
            <a:ext cx="2741466" cy="3743325"/>
          </a:xfrm>
          <a:effectLst>
            <a:outerShdw blurRad="50800" sx="1000" sy="1000" algn="ctr" rotWithShape="0">
              <a:srgbClr val="000000"/>
            </a:outerShdw>
            <a:reflection endPos="0" dir="5400000" sy="-100000" algn="bl" rotWithShape="0"/>
            <a:softEdge rad="546100"/>
          </a:effectLst>
        </p:spPr>
      </p:pic>
      <p:sp>
        <p:nvSpPr>
          <p:cNvPr id="8" name="Content Placeholder 1"/>
          <p:cNvSpPr txBox="1">
            <a:spLocks/>
          </p:cNvSpPr>
          <p:nvPr/>
        </p:nvSpPr>
        <p:spPr>
          <a:xfrm>
            <a:off x="446837" y="941559"/>
            <a:ext cx="6501427" cy="55117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6) Accept 5 integer values and store it in array. Display the Minimum, Maximum value in the array, along with sum of integer values in array.</a:t>
            </a: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7) Write a program to find sum of two matrix and display the output</a:t>
            </a: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8) Write a program to transpose the matrix</a:t>
            </a:r>
          </a:p>
          <a:p>
            <a:pPr marL="0" indent="0">
              <a:buClr>
                <a:prstClr val="white">
                  <a:lumMod val="95000"/>
                </a:prstClr>
              </a:buClr>
              <a:buNone/>
            </a:pPr>
            <a:r>
              <a:rPr lang="en-US" dirty="0">
                <a:solidFill>
                  <a:prstClr val="white"/>
                </a:solidFill>
                <a:latin typeface="SketchFlow Print" panose="02000000000000000000" pitchFamily="2" charset="0"/>
              </a:rPr>
              <a:t>9</a:t>
            </a: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) </a:t>
            </a:r>
            <a:r>
              <a:rPr lang="en-US" dirty="0">
                <a:solidFill>
                  <a:prstClr val="white"/>
                </a:solidFill>
                <a:latin typeface="SketchFlow Print" panose="02000000000000000000" pitchFamily="2" charset="0"/>
              </a:rPr>
              <a:t>Write a program to </a:t>
            </a: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multiply two </a:t>
            </a:r>
            <a:r>
              <a:rPr lang="en-US" dirty="0">
                <a:solidFill>
                  <a:prstClr val="white"/>
                </a:solidFill>
                <a:latin typeface="SketchFlow Print" panose="02000000000000000000" pitchFamily="2" charset="0"/>
              </a:rPr>
              <a:t>matrix and display the </a:t>
            </a: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output</a:t>
            </a:r>
          </a:p>
          <a:p>
            <a:pPr marL="0" indent="0">
              <a:buClr>
                <a:prstClr val="white">
                  <a:lumMod val="95000"/>
                </a:prstClr>
              </a:buClr>
              <a:buNone/>
            </a:pP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10) Write a program to inverse the matrix</a:t>
            </a:r>
            <a:endParaRPr lang="en-US" dirty="0">
              <a:solidFill>
                <a:prstClr val="white"/>
              </a:solidFill>
              <a:latin typeface="SketchFlow Print" panose="02000000000000000000" pitchFamily="2" charset="0"/>
            </a:endParaRP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endParaRPr lang="en-US" dirty="0" smtClean="0">
              <a:solidFill>
                <a:prstClr val="white"/>
              </a:solidFill>
              <a:latin typeface="SketchFlow Print" panose="02000000000000000000" pitchFamily="2" charset="0"/>
            </a:endParaRP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endParaRPr lang="en-US" dirty="0" smtClean="0">
              <a:solidFill>
                <a:prstClr val="white"/>
              </a:solidFill>
              <a:latin typeface="SketchFlow Print" panose="02000000000000000000" pitchFamily="2" charset="0"/>
            </a:endParaRPr>
          </a:p>
          <a:p>
            <a:pPr marL="0" indent="0">
              <a:buClr>
                <a:prstClr val="white">
                  <a:lumMod val="95000"/>
                </a:prstClr>
              </a:buClr>
              <a:buFont typeface="Arial" pitchFamily="34" charset="0"/>
              <a:buNone/>
            </a:pPr>
            <a:r>
              <a:rPr lang="en-US" dirty="0" smtClean="0">
                <a:solidFill>
                  <a:prstClr val="white"/>
                </a:solidFill>
                <a:latin typeface="SketchFlow Print" panose="02000000000000000000" pitchFamily="2" charset="0"/>
              </a:rPr>
              <a:t>	 </a:t>
            </a:r>
            <a:endParaRPr lang="en-US" dirty="0" smtClean="0">
              <a:solidFill>
                <a:prstClr val="white"/>
              </a:solidFill>
            </a:endParaRPr>
          </a:p>
          <a:p>
            <a:pPr marL="457200" indent="-457200">
              <a:buClr>
                <a:prstClr val="white">
                  <a:lumMod val="95000"/>
                </a:prstClr>
              </a:buClr>
              <a:buFont typeface="+mj-lt"/>
              <a:buAutoNum type="arabicPeriod"/>
            </a:pPr>
            <a:endParaRPr lang="en-US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33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Summary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323528" y="792163"/>
            <a:ext cx="8229600" cy="4822480"/>
          </a:xfrm>
        </p:spPr>
        <p:txBody>
          <a:bodyPr>
            <a:normAutofit/>
          </a:bodyPr>
          <a:lstStyle/>
          <a:p>
            <a:pPr marL="342900" indent="-285750"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Array</a:t>
            </a:r>
            <a:endParaRPr lang="en-IN" dirty="0">
              <a:latin typeface="SketchFlow Print" panose="02000000000000000000" pitchFamily="2" charset="0"/>
            </a:endParaRPr>
          </a:p>
          <a:p>
            <a:pPr marL="342900" indent="-285750"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Types of Array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Single Dimension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Multi Dimension</a:t>
            </a:r>
            <a:endParaRPr lang="en-IN" dirty="0">
              <a:latin typeface="SketchFlow Print" panose="02000000000000000000" pitchFamily="2" charset="0"/>
            </a:endParaRPr>
          </a:p>
          <a:p>
            <a:pPr marL="342900" indent="-285750"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Search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Binary Search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Linear Search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1431926"/>
            <a:ext cx="1728193" cy="1728192"/>
          </a:xfrm>
          <a:prstGeom prst="rect">
            <a:avLst/>
          </a:prstGeom>
          <a:effectLst>
            <a:reflection stA="0" endPos="65000" dist="50800" dir="5400000" sy="-100000" algn="bl" rotWithShape="0"/>
            <a:softEdge rad="228600"/>
          </a:effectLst>
        </p:spPr>
      </p:pic>
    </p:spTree>
    <p:extLst>
      <p:ext uri="{BB962C8B-B14F-4D97-AF65-F5344CB8AC3E}">
        <p14:creationId xmlns:p14="http://schemas.microsoft.com/office/powerpoint/2010/main" val="34393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1809848"/>
            <a:ext cx="1728193" cy="1728192"/>
          </a:xfrm>
          <a:prstGeom prst="rect">
            <a:avLst/>
          </a:prstGeom>
          <a:effectLst>
            <a:reflection stA="0" endPos="65000" dist="50800" dir="5400000" sy="-100000" algn="bl" rotWithShape="0"/>
            <a:softEdge rad="228600"/>
          </a:effec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SketchFlow Print" panose="02000000000000000000" pitchFamily="2" charset="0"/>
              </a:rPr>
              <a:t>Summary (</a:t>
            </a:r>
            <a:r>
              <a:rPr lang="en-IN" dirty="0" err="1" smtClean="0">
                <a:latin typeface="SketchFlow Print" panose="02000000000000000000" pitchFamily="2" charset="0"/>
              </a:rPr>
              <a:t>Contd</a:t>
            </a:r>
            <a:r>
              <a:rPr lang="en-IN" dirty="0" smtClean="0">
                <a:latin typeface="SketchFlow Print" panose="02000000000000000000" pitchFamily="2" charset="0"/>
              </a:rPr>
              <a:t>…)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395536" y="792163"/>
            <a:ext cx="8229600" cy="4822480"/>
          </a:xfrm>
        </p:spPr>
        <p:txBody>
          <a:bodyPr>
            <a:normAutofit/>
          </a:bodyPr>
          <a:lstStyle/>
          <a:p>
            <a:pPr marL="342900" indent="-285750"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Sort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Selection Sort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Bubble Sort</a:t>
            </a:r>
          </a:p>
          <a:p>
            <a:pPr marL="342900" indent="-285750">
              <a:buFont typeface="Wingdings" panose="05000000000000000000" pitchFamily="2" charset="2"/>
              <a:buChar char="ü"/>
            </a:pPr>
            <a:r>
              <a:rPr lang="en-IN" dirty="0" smtClean="0">
                <a:latin typeface="SketchFlow Print" panose="02000000000000000000" pitchFamily="2" charset="0"/>
              </a:rPr>
              <a:t>2D Printing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Printable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Pageable</a:t>
            </a:r>
            <a:endParaRPr lang="en-IN" dirty="0">
              <a:latin typeface="SketchFlow Print" panose="02000000000000000000" pitchFamily="2" charset="0"/>
            </a:endParaRPr>
          </a:p>
          <a:p>
            <a:endParaRPr lang="en-IN" dirty="0" smtClean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56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eclipse\Downloads\tree_of_knowledge_book_swinging_500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81000"/>
            <a:ext cx="5137108" cy="5500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6250530" cy="533401"/>
          </a:xfrm>
        </p:spPr>
        <p:txBody>
          <a:bodyPr/>
          <a:lstStyle/>
          <a:p>
            <a:pPr>
              <a:buNone/>
            </a:pPr>
            <a:r>
              <a:rPr lang="en-US" sz="2800" dirty="0" smtClean="0">
                <a:latin typeface="SketchFlow Print" panose="02000000000000000000" pitchFamily="2" charset="0"/>
              </a:rPr>
              <a:t>FAQs</a:t>
            </a:r>
            <a:endParaRPr lang="en-US" sz="2800" dirty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696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Array</a:t>
            </a:r>
            <a:endParaRPr lang="en-US" dirty="0">
              <a:latin typeface="SketchFlow Print" panose="02000000000000000000" pitchFamily="2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24048" y="792164"/>
            <a:ext cx="8640440" cy="832392"/>
          </a:xfrm>
        </p:spPr>
        <p:txBody>
          <a:bodyPr>
            <a:normAutofit fontScale="92500" lnSpcReduction="20000"/>
          </a:bodyPr>
          <a:lstStyle/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SketchFlow Print" panose="02000000000000000000" pitchFamily="2" charset="0"/>
              </a:rPr>
              <a:t>An </a:t>
            </a:r>
            <a:r>
              <a:rPr lang="en-IN" i="1" dirty="0">
                <a:latin typeface="SketchFlow Print" panose="02000000000000000000" pitchFamily="2" charset="0"/>
              </a:rPr>
              <a:t>array</a:t>
            </a:r>
            <a:r>
              <a:rPr lang="en-IN" dirty="0">
                <a:latin typeface="SketchFlow Print" panose="02000000000000000000" pitchFamily="2" charset="0"/>
              </a:rPr>
              <a:t> is a container object that holds a fixed number of values of a single </a:t>
            </a:r>
            <a:r>
              <a:rPr lang="en-IN" dirty="0" smtClean="0">
                <a:latin typeface="SketchFlow Print" panose="02000000000000000000" pitchFamily="2" charset="0"/>
              </a:rPr>
              <a:t>type.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An array is a collection of same data type</a:t>
            </a: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50468" y="1740441"/>
            <a:ext cx="7361891" cy="1112496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Syntax: 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err="1" smtClean="0">
                <a:latin typeface="SketchFlow Print" panose="02000000000000000000" pitchFamily="2" charset="0"/>
              </a:rPr>
              <a:t>datatype</a:t>
            </a:r>
            <a:r>
              <a:rPr lang="en-IN" dirty="0" smtClean="0">
                <a:latin typeface="SketchFlow Print" panose="02000000000000000000" pitchFamily="2" charset="0"/>
              </a:rPr>
              <a:t> variable[] = new </a:t>
            </a:r>
            <a:r>
              <a:rPr lang="en-IN" dirty="0" err="1" smtClean="0">
                <a:latin typeface="SketchFlow Print" panose="02000000000000000000" pitchFamily="2" charset="0"/>
              </a:rPr>
              <a:t>datatype</a:t>
            </a:r>
            <a:r>
              <a:rPr lang="en-IN" dirty="0" smtClean="0">
                <a:latin typeface="SketchFlow Print" panose="02000000000000000000" pitchFamily="2" charset="0"/>
              </a:rPr>
              <a:t>[size]; </a:t>
            </a:r>
            <a:r>
              <a:rPr lang="en-IN" dirty="0">
                <a:latin typeface="SketchFlow Print" panose="02000000000000000000" pitchFamily="2" charset="0"/>
              </a:rPr>
              <a:t>	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5052" y="2968822"/>
            <a:ext cx="7361891" cy="1112496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Example: 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 salary[]=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[10]; or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string name[]= new string[120];</a:t>
            </a:r>
          </a:p>
          <a:p>
            <a:endParaRPr lang="en-IN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24048" y="4437112"/>
            <a:ext cx="7361891" cy="731895"/>
          </a:xfrm>
        </p:spPr>
        <p:txBody>
          <a:bodyPr>
            <a:normAutofit/>
          </a:bodyPr>
          <a:lstStyle/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Subscript/index – The element numbers in [] of an array</a:t>
            </a:r>
          </a:p>
          <a:p>
            <a:pPr marL="34290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SketchFlow Print" panose="02000000000000000000" pitchFamily="2" charset="0"/>
              </a:rPr>
              <a:t>Base Type – Data type of array elements</a:t>
            </a:r>
            <a:endParaRPr lang="en-IN" dirty="0">
              <a:latin typeface="SketchFlow Print" panose="02000000000000000000" pitchFamily="2" charset="0"/>
            </a:endParaRPr>
          </a:p>
          <a:p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02568" y="792163"/>
            <a:ext cx="8079432" cy="1916757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Advantages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It Stores many elements at a time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Allows to access data randomly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Easy to specify and Simple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Fast Sequential Access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Array(</a:t>
            </a:r>
            <a:r>
              <a:rPr lang="en-US" dirty="0" err="1" smtClean="0">
                <a:latin typeface="SketchFlow Print" panose="02000000000000000000" pitchFamily="2" charset="0"/>
              </a:rPr>
              <a:t>Contd</a:t>
            </a:r>
            <a:r>
              <a:rPr lang="en-US" dirty="0" smtClean="0">
                <a:latin typeface="SketchFlow Print" panose="02000000000000000000" pitchFamily="2" charset="0"/>
              </a:rPr>
              <a:t>…)</a:t>
            </a:r>
            <a:endParaRPr lang="en-US" dirty="0">
              <a:latin typeface="SketchFlow Print" panose="02000000000000000000" pitchFamily="2" charset="0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23528" y="3096419"/>
            <a:ext cx="8079432" cy="2060773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Disadvantages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Fixed Size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Data will wiped out after modifying the size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Careful design required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Chance of Memory wastage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SketchFlow Print" panose="02000000000000000000" pitchFamily="2" charset="0"/>
            </a:endParaRPr>
          </a:p>
          <a:p>
            <a:pPr marL="342900" indent="-285750">
              <a:buFont typeface="Courier New" panose="02070309020205020404" pitchFamily="49" charset="0"/>
              <a:buChar char="o"/>
            </a:pPr>
            <a:endParaRPr lang="en-IN" dirty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9145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02568" y="792163"/>
            <a:ext cx="8517904" cy="5085109"/>
          </a:xfrm>
        </p:spPr>
        <p:txBody>
          <a:bodyPr>
            <a:normAutofit/>
          </a:bodyPr>
          <a:lstStyle/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Single Dimension </a:t>
            </a:r>
          </a:p>
          <a:p>
            <a:pPr lvl="1" indent="0">
              <a:buNone/>
            </a:pPr>
            <a:r>
              <a:rPr lang="en-IN" sz="1800" dirty="0" smtClean="0">
                <a:latin typeface="SketchFlow Print" panose="02000000000000000000" pitchFamily="2" charset="0"/>
              </a:rPr>
              <a:t>It is comprised of finite homogeneous elements</a:t>
            </a:r>
          </a:p>
          <a:p>
            <a:pPr lvl="1" indent="0">
              <a:buNone/>
            </a:pPr>
            <a:r>
              <a:rPr lang="en-IN" sz="1800" dirty="0" smtClean="0">
                <a:latin typeface="SketchFlow Print" panose="02000000000000000000" pitchFamily="2" charset="0"/>
              </a:rPr>
              <a:t>Example</a:t>
            </a:r>
          </a:p>
          <a:p>
            <a:pPr lvl="1" indent="0">
              <a:buNone/>
            </a:pPr>
            <a:r>
              <a:rPr lang="en-IN" sz="1800" dirty="0">
                <a:latin typeface="SketchFlow Print" panose="02000000000000000000" pitchFamily="2" charset="0"/>
              </a:rPr>
              <a:t> </a:t>
            </a:r>
            <a:r>
              <a:rPr lang="en-IN" sz="1800" dirty="0" smtClean="0">
                <a:latin typeface="SketchFlow Print" panose="02000000000000000000" pitchFamily="2" charset="0"/>
              </a:rPr>
              <a:t>  double x[];</a:t>
            </a:r>
          </a:p>
          <a:p>
            <a:pPr lvl="1" indent="0">
              <a:buNone/>
            </a:pPr>
            <a:r>
              <a:rPr lang="en-IN" sz="1800" dirty="0">
                <a:latin typeface="SketchFlow Print" panose="02000000000000000000" pitchFamily="2" charset="0"/>
              </a:rPr>
              <a:t> </a:t>
            </a:r>
            <a:r>
              <a:rPr lang="en-IN" sz="1800" dirty="0" smtClean="0">
                <a:latin typeface="SketchFlow Print" panose="02000000000000000000" pitchFamily="2" charset="0"/>
              </a:rPr>
              <a:t>  x= new double[5];</a:t>
            </a:r>
            <a:endParaRPr lang="en-IN" sz="1800" dirty="0">
              <a:latin typeface="SketchFlow Print" panose="02000000000000000000" pitchFamily="2" charset="0"/>
            </a:endParaRPr>
          </a:p>
          <a:p>
            <a:pPr lvl="1" indent="0">
              <a:buNone/>
            </a:pPr>
            <a:endParaRPr lang="en-IN" sz="1800" dirty="0" smtClean="0">
              <a:latin typeface="SketchFlow Print" panose="02000000000000000000" pitchFamily="2" charset="0"/>
            </a:endParaRPr>
          </a:p>
          <a:p>
            <a:pPr lvl="1" indent="0">
              <a:buNone/>
            </a:pPr>
            <a:r>
              <a:rPr lang="en-IN" sz="1800" dirty="0" smtClean="0">
                <a:latin typeface="SketchFlow Print" panose="02000000000000000000" pitchFamily="2" charset="0"/>
              </a:rPr>
              <a:t>   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Multi Dimension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     It is comprised of elements, each of which itself an array</a:t>
            </a:r>
          </a:p>
          <a:p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    It is represented as Matrix (Rows and columns)</a:t>
            </a:r>
          </a:p>
          <a:p>
            <a:pPr lvl="1" indent="0">
              <a:buNone/>
            </a:pPr>
            <a:r>
              <a:rPr lang="en-IN" sz="1800" dirty="0">
                <a:latin typeface="SketchFlow Print" panose="02000000000000000000" pitchFamily="2" charset="0"/>
              </a:rPr>
              <a:t>Example</a:t>
            </a:r>
          </a:p>
          <a:p>
            <a:pPr lvl="1" indent="0">
              <a:buNone/>
            </a:pPr>
            <a:r>
              <a:rPr lang="en-IN" sz="1800" dirty="0">
                <a:latin typeface="SketchFlow Print" panose="02000000000000000000" pitchFamily="2" charset="0"/>
              </a:rPr>
              <a:t>   </a:t>
            </a:r>
            <a:r>
              <a:rPr lang="en-IN" sz="1800" dirty="0" smtClean="0">
                <a:latin typeface="SketchFlow Print" panose="02000000000000000000" pitchFamily="2" charset="0"/>
              </a:rPr>
              <a:t>string x[][];</a:t>
            </a:r>
            <a:endParaRPr lang="en-IN" sz="1800" dirty="0">
              <a:latin typeface="SketchFlow Print" panose="02000000000000000000" pitchFamily="2" charset="0"/>
            </a:endParaRPr>
          </a:p>
          <a:p>
            <a:pPr lvl="1" indent="0">
              <a:buNone/>
            </a:pPr>
            <a:r>
              <a:rPr lang="en-IN" sz="1800" dirty="0">
                <a:latin typeface="SketchFlow Print" panose="02000000000000000000" pitchFamily="2" charset="0"/>
              </a:rPr>
              <a:t>   x= new </a:t>
            </a:r>
            <a:r>
              <a:rPr lang="en-IN" sz="1800" dirty="0" smtClean="0">
                <a:latin typeface="SketchFlow Print" panose="02000000000000000000" pitchFamily="2" charset="0"/>
              </a:rPr>
              <a:t>string[5][3];</a:t>
            </a:r>
            <a:endParaRPr lang="en-IN" sz="1800" dirty="0">
              <a:latin typeface="SketchFlow Print" panose="02000000000000000000" pitchFamily="2" charset="0"/>
            </a:endParaRPr>
          </a:p>
          <a:p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Types of Array</a:t>
            </a:r>
            <a:endParaRPr lang="en-US" dirty="0">
              <a:latin typeface="SketchFlow Prin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688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02568" y="792163"/>
            <a:ext cx="8079432" cy="1844749"/>
          </a:xfrm>
        </p:spPr>
        <p:txBody>
          <a:bodyPr>
            <a:normAutofit/>
          </a:bodyPr>
          <a:lstStyle/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 phone[] 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[N];</a:t>
            </a:r>
          </a:p>
          <a:p>
            <a:pPr marL="34290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SketchFlow Print" panose="02000000000000000000" pitchFamily="2" charset="0"/>
              </a:rPr>
              <a:t> N – represents numeric value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Legal subscripts for an array having N Element is 0 ~ (N-1)</a:t>
            </a:r>
          </a:p>
          <a:p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 smtClean="0">
                <a:latin typeface="SketchFlow Print" panose="02000000000000000000" pitchFamily="2" charset="0"/>
              </a:rPr>
              <a:t> 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 </a:t>
            </a:r>
            <a:r>
              <a:rPr lang="en-IN" dirty="0">
                <a:latin typeface="SketchFlow Print" panose="02000000000000000000" pitchFamily="2" charset="0"/>
              </a:rPr>
              <a:t>phone[] 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[10];</a:t>
            </a:r>
            <a:endParaRPr lang="en-IN" dirty="0">
              <a:latin typeface="SketchFlow Print" panose="02000000000000000000" pitchFamily="2" charset="0"/>
            </a:endParaRPr>
          </a:p>
          <a:p>
            <a:endParaRPr lang="en-IN" dirty="0">
              <a:latin typeface="SketchFlow Print" panose="02000000000000000000" pitchFamily="2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52400" y="152400"/>
            <a:ext cx="8991600" cy="639763"/>
          </a:xfrm>
        </p:spPr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Array Single Dimension (</a:t>
            </a:r>
            <a:r>
              <a:rPr lang="en-US" dirty="0" err="1" smtClean="0">
                <a:latin typeface="SketchFlow Print" panose="02000000000000000000" pitchFamily="2" charset="0"/>
              </a:rPr>
              <a:t>Contd</a:t>
            </a:r>
            <a:r>
              <a:rPr lang="en-US" dirty="0" smtClean="0">
                <a:latin typeface="SketchFlow Print" panose="02000000000000000000" pitchFamily="2" charset="0"/>
              </a:rPr>
              <a:t>…)</a:t>
            </a:r>
            <a:endParaRPr lang="en-US" dirty="0">
              <a:latin typeface="SketchFlow Print" panose="020000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2977978"/>
            <a:ext cx="5029435" cy="174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337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Array </a:t>
            </a:r>
            <a:r>
              <a:rPr lang="en-US" dirty="0" err="1" smtClean="0">
                <a:latin typeface="SketchFlow Print" panose="02000000000000000000" pitchFamily="2" charset="0"/>
              </a:rPr>
              <a:t>MultiDimension</a:t>
            </a:r>
            <a:r>
              <a:rPr lang="en-US" dirty="0" smtClean="0">
                <a:latin typeface="SketchFlow Print" panose="02000000000000000000" pitchFamily="2" charset="0"/>
              </a:rPr>
              <a:t> (</a:t>
            </a:r>
            <a:r>
              <a:rPr lang="en-US" dirty="0" err="1" smtClean="0">
                <a:latin typeface="SketchFlow Print" panose="02000000000000000000" pitchFamily="2" charset="0"/>
              </a:rPr>
              <a:t>Contd</a:t>
            </a:r>
            <a:r>
              <a:rPr lang="en-US" dirty="0" smtClean="0">
                <a:latin typeface="SketchFlow Print" panose="02000000000000000000" pitchFamily="2" charset="0"/>
              </a:rPr>
              <a:t>…)</a:t>
            </a:r>
            <a:endParaRPr lang="en-US" dirty="0">
              <a:latin typeface="SketchFlow Print" panose="02000000000000000000" pitchFamily="2" charset="0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152968" y="683575"/>
            <a:ext cx="7869832" cy="831888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Example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 smtClean="0">
                <a:latin typeface="SketchFlow Print" panose="02000000000000000000" pitchFamily="2" charset="0"/>
              </a:rPr>
              <a:t> 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 customer[][] </a:t>
            </a:r>
            <a:r>
              <a:rPr lang="en-IN" dirty="0">
                <a:latin typeface="SketchFlow Print" panose="02000000000000000000" pitchFamily="2" charset="0"/>
              </a:rPr>
              <a:t>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[4][5];</a:t>
            </a:r>
            <a:endParaRPr lang="en-IN" dirty="0">
              <a:latin typeface="SketchFlow Print" panose="02000000000000000000" pitchFamily="2" charset="0"/>
            </a:endParaRPr>
          </a:p>
          <a:p>
            <a:endParaRPr lang="en-IN" dirty="0">
              <a:latin typeface="SketchFlow Print" panose="02000000000000000000" pitchFamily="2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668328"/>
              </p:ext>
            </p:extLst>
          </p:nvPr>
        </p:nvGraphicFramePr>
        <p:xfrm>
          <a:off x="2843808" y="3322078"/>
          <a:ext cx="5643390" cy="2376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678"/>
                <a:gridCol w="1128678"/>
                <a:gridCol w="1128678"/>
                <a:gridCol w="1128678"/>
                <a:gridCol w="1128678"/>
              </a:tblGrid>
              <a:tr h="594066">
                <a:tc>
                  <a:txBody>
                    <a:bodyPr/>
                    <a:lstStyle/>
                    <a:p>
                      <a:r>
                        <a:rPr lang="en-IN" dirty="0" smtClean="0"/>
                        <a:t>[0][0]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[0][1]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[0][2]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[0][3]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[0][4]</a:t>
                      </a:r>
                      <a:endParaRPr lang="en-IN" dirty="0"/>
                    </a:p>
                  </a:txBody>
                  <a:tcPr/>
                </a:tc>
              </a:tr>
              <a:tr h="594066">
                <a:tc>
                  <a:txBody>
                    <a:bodyPr/>
                    <a:lstStyle/>
                    <a:p>
                      <a:r>
                        <a:rPr lang="en-IN" dirty="0" smtClean="0"/>
                        <a:t>[1][0]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[1][1]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[1][2]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[1][3]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[1][4]</a:t>
                      </a:r>
                      <a:endParaRPr lang="en-IN" dirty="0"/>
                    </a:p>
                  </a:txBody>
                  <a:tcPr/>
                </a:tc>
              </a:tr>
              <a:tr h="594066">
                <a:tc>
                  <a:txBody>
                    <a:bodyPr/>
                    <a:lstStyle/>
                    <a:p>
                      <a:r>
                        <a:rPr lang="en-IN" dirty="0" smtClean="0"/>
                        <a:t>[2][0]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[2][1]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[2][2]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[2][3]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[2][4]</a:t>
                      </a:r>
                      <a:endParaRPr lang="en-IN" dirty="0"/>
                    </a:p>
                  </a:txBody>
                  <a:tcPr/>
                </a:tc>
              </a:tr>
              <a:tr h="594066">
                <a:tc>
                  <a:txBody>
                    <a:bodyPr/>
                    <a:lstStyle/>
                    <a:p>
                      <a:r>
                        <a:rPr lang="en-IN" dirty="0" smtClean="0"/>
                        <a:t>[3][0]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[3][1]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[3][2]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[3][3]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[3][4]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" name="Straight Arrow Connector 3"/>
          <p:cNvCxnSpPr/>
          <p:nvPr/>
        </p:nvCxnSpPr>
        <p:spPr>
          <a:xfrm flipH="1">
            <a:off x="1030011" y="3518667"/>
            <a:ext cx="1800200" cy="115212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1043608" y="4293096"/>
            <a:ext cx="1800200" cy="43204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1043608" y="4795166"/>
            <a:ext cx="1800200" cy="21880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1043608" y="4862552"/>
            <a:ext cx="1800200" cy="616982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3491880" y="1988840"/>
            <a:ext cx="1368152" cy="129614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860032" y="1988840"/>
            <a:ext cx="28675" cy="135006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4932040" y="1988840"/>
            <a:ext cx="1328762" cy="1323105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5004048" y="1988840"/>
            <a:ext cx="2693877" cy="1322256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25639" y="1557076"/>
            <a:ext cx="1728192" cy="47337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Columns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66202" y="4430198"/>
            <a:ext cx="1728192" cy="47337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Rows</a:t>
            </a:r>
          </a:p>
        </p:txBody>
      </p:sp>
    </p:spTree>
    <p:extLst>
      <p:ext uri="{BB962C8B-B14F-4D97-AF65-F5344CB8AC3E}">
        <p14:creationId xmlns:p14="http://schemas.microsoft.com/office/powerpoint/2010/main" val="20252917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ketchFlow Print" panose="02000000000000000000" pitchFamily="2" charset="0"/>
              </a:rPr>
              <a:t>Array(</a:t>
            </a:r>
            <a:r>
              <a:rPr lang="en-US" dirty="0" err="1" smtClean="0">
                <a:latin typeface="SketchFlow Print" panose="02000000000000000000" pitchFamily="2" charset="0"/>
              </a:rPr>
              <a:t>Contd</a:t>
            </a:r>
            <a:r>
              <a:rPr lang="en-US" dirty="0" smtClean="0">
                <a:latin typeface="SketchFlow Print" panose="02000000000000000000" pitchFamily="2" charset="0"/>
              </a:rPr>
              <a:t>…)</a:t>
            </a:r>
            <a:endParaRPr lang="en-US" dirty="0">
              <a:latin typeface="SketchFlow Print" panose="02000000000000000000" pitchFamily="2" charset="0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52400" y="1098271"/>
            <a:ext cx="5211688" cy="4752528"/>
          </a:xfrm>
        </p:spPr>
        <p:txBody>
          <a:bodyPr>
            <a:normAutofit lnSpcReduction="10000"/>
          </a:bodyPr>
          <a:lstStyle/>
          <a:p>
            <a:r>
              <a:rPr lang="en-IN" dirty="0" smtClean="0">
                <a:latin typeface="SketchFlow Print" panose="02000000000000000000" pitchFamily="2" charset="0"/>
              </a:rPr>
              <a:t>Predict the following code is Legal or Not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	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[] a;</a:t>
            </a:r>
          </a:p>
          <a:p>
            <a:r>
              <a:rPr lang="en-IN" dirty="0" smtClean="0">
                <a:latin typeface="SketchFlow Print" panose="02000000000000000000" pitchFamily="2" charset="0"/>
              </a:rPr>
              <a:t>	a[] 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[10];</a:t>
            </a:r>
          </a:p>
          <a:p>
            <a:endParaRPr lang="en-IN" dirty="0" smtClean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[] b;</a:t>
            </a: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b[10] 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[-10];	</a:t>
            </a:r>
          </a:p>
          <a:p>
            <a:endParaRPr lang="en-IN" dirty="0" smtClean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b[][];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b 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[1][1];</a:t>
            </a:r>
            <a:endParaRPr lang="en-IN" dirty="0">
              <a:latin typeface="SketchFlow Print" panose="02000000000000000000" pitchFamily="2" charset="0"/>
            </a:endParaRPr>
          </a:p>
          <a:p>
            <a:endParaRPr lang="en-IN" dirty="0" smtClean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a[][];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smtClean="0">
                <a:latin typeface="SketchFlow Print" panose="02000000000000000000" pitchFamily="2" charset="0"/>
              </a:rPr>
              <a:t>a[][] =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 [12][2];</a:t>
            </a:r>
            <a:endParaRPr lang="en-IN" dirty="0">
              <a:latin typeface="SketchFlow Print" panose="02000000000000000000" pitchFamily="2" charset="0"/>
            </a:endParaRPr>
          </a:p>
          <a:p>
            <a:endParaRPr lang="en-IN" dirty="0" smtClean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err="1">
                <a:latin typeface="SketchFlow Print" panose="02000000000000000000" pitchFamily="2" charset="0"/>
              </a:rPr>
              <a:t>int</a:t>
            </a:r>
            <a:r>
              <a:rPr lang="en-IN" dirty="0">
                <a:latin typeface="SketchFlow Print" panose="02000000000000000000" pitchFamily="2" charset="0"/>
              </a:rPr>
              <a:t> </a:t>
            </a:r>
            <a:r>
              <a:rPr lang="en-IN" dirty="0" smtClean="0">
                <a:latin typeface="SketchFlow Print" panose="02000000000000000000" pitchFamily="2" charset="0"/>
              </a:rPr>
              <a:t>a=12,b=8;</a:t>
            </a:r>
            <a:endParaRPr lang="en-IN" dirty="0">
              <a:latin typeface="SketchFlow Print" panose="02000000000000000000" pitchFamily="2" charset="0"/>
            </a:endParaRPr>
          </a:p>
          <a:p>
            <a:r>
              <a:rPr lang="en-IN" dirty="0">
                <a:latin typeface="SketchFlow Print" panose="02000000000000000000" pitchFamily="2" charset="0"/>
              </a:rPr>
              <a:t>	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 c[][] = new </a:t>
            </a:r>
            <a:r>
              <a:rPr lang="en-IN" dirty="0" err="1" smtClean="0">
                <a:latin typeface="SketchFlow Print" panose="02000000000000000000" pitchFamily="2" charset="0"/>
              </a:rPr>
              <a:t>int</a:t>
            </a:r>
            <a:r>
              <a:rPr lang="en-IN" dirty="0" smtClean="0">
                <a:latin typeface="SketchFlow Print" panose="02000000000000000000" pitchFamily="2" charset="0"/>
              </a:rPr>
              <a:t>[a-b][2];</a:t>
            </a:r>
            <a:endParaRPr lang="en-IN" dirty="0">
              <a:latin typeface="SketchFlow Print" panose="02000000000000000000" pitchFamily="2" charset="0"/>
            </a:endParaRPr>
          </a:p>
          <a:p>
            <a:endParaRPr lang="en-IN" dirty="0" smtClean="0">
              <a:latin typeface="SketchFlow Print" panose="02000000000000000000" pitchFamily="2" charset="0"/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4688972" y="1616717"/>
            <a:ext cx="230425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ight Arrow 22"/>
          <p:cNvSpPr/>
          <p:nvPr/>
        </p:nvSpPr>
        <p:spPr>
          <a:xfrm>
            <a:off x="4681433" y="2528852"/>
            <a:ext cx="230425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ight Arrow 23"/>
          <p:cNvSpPr/>
          <p:nvPr/>
        </p:nvSpPr>
        <p:spPr>
          <a:xfrm>
            <a:off x="4727758" y="4306192"/>
            <a:ext cx="230425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ight Arrow 24"/>
          <p:cNvSpPr/>
          <p:nvPr/>
        </p:nvSpPr>
        <p:spPr>
          <a:xfrm>
            <a:off x="4734235" y="5362343"/>
            <a:ext cx="230425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/>
          <p:cNvSpPr txBox="1"/>
          <p:nvPr/>
        </p:nvSpPr>
        <p:spPr>
          <a:xfrm>
            <a:off x="7308304" y="5049159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Legal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267925" y="217100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Illegal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267925" y="120022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Illegal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308304" y="3988115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IN" sz="2400" dirty="0" smtClean="0">
                <a:latin typeface="Perpetua" pitchFamily="18" charset="0"/>
                <a:ea typeface="+mj-ea"/>
                <a:cs typeface="+mj-cs"/>
              </a:rPr>
              <a:t>Illegal</a:t>
            </a:r>
            <a:endParaRPr kumimoji="0" lang="en-I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sp>
        <p:nvSpPr>
          <p:cNvPr id="30" name="Right Arrow 29"/>
          <p:cNvSpPr/>
          <p:nvPr/>
        </p:nvSpPr>
        <p:spPr>
          <a:xfrm>
            <a:off x="4716016" y="3416447"/>
            <a:ext cx="230425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TextBox 30"/>
          <p:cNvSpPr txBox="1"/>
          <p:nvPr/>
        </p:nvSpPr>
        <p:spPr>
          <a:xfrm>
            <a:off x="7294969" y="3017335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I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rPr>
              <a:t>Legal</a:t>
            </a:r>
          </a:p>
        </p:txBody>
      </p:sp>
    </p:spTree>
    <p:extLst>
      <p:ext uri="{BB962C8B-B14F-4D97-AF65-F5344CB8AC3E}">
        <p14:creationId xmlns:p14="http://schemas.microsoft.com/office/powerpoint/2010/main" val="24368950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4" grpId="0" animBg="1"/>
      <p:bldP spid="23" grpId="0" animBg="1"/>
      <p:bldP spid="24" grpId="0" animBg="1"/>
      <p:bldP spid="25" grpId="0" animBg="1"/>
      <p:bldP spid="26" grpId="0"/>
      <p:bldP spid="27" grpId="0"/>
      <p:bldP spid="28" grpId="0"/>
      <p:bldP spid="29" grpId="0"/>
      <p:bldP spid="30" grpId="0" animBg="1"/>
      <p:bldP spid="31" grpId="0"/>
    </p:bldLst>
  </p:timing>
</p:sld>
</file>

<file path=ppt/theme/theme1.xml><?xml version="1.0" encoding="utf-8"?>
<a:theme xmlns:a="http://schemas.openxmlformats.org/drawingml/2006/main" name="www.PresenterMedia.com - the chalkboard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Perpetua" pitchFamily="18" charset="0"/>
            <a:ea typeface="+mj-ea"/>
            <a:cs typeface="+mj-c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Foundry">
    <a:dk1>
      <a:sysClr val="windowText" lastClr="000000"/>
    </a:dk1>
    <a:lt1>
      <a:sysClr val="window" lastClr="FFFFFF"/>
    </a:lt1>
    <a:dk2>
      <a:srgbClr val="676A55"/>
    </a:dk2>
    <a:lt2>
      <a:srgbClr val="EAEBDE"/>
    </a:lt2>
    <a:accent1>
      <a:srgbClr val="72A376"/>
    </a:accent1>
    <a:accent2>
      <a:srgbClr val="B0CCB0"/>
    </a:accent2>
    <a:accent3>
      <a:srgbClr val="A8CDD7"/>
    </a:accent3>
    <a:accent4>
      <a:srgbClr val="C0BEAF"/>
    </a:accent4>
    <a:accent5>
      <a:srgbClr val="CEC597"/>
    </a:accent5>
    <a:accent6>
      <a:srgbClr val="E8B7B7"/>
    </a:accent6>
    <a:hlink>
      <a:srgbClr val="DB5353"/>
    </a:hlink>
    <a:folHlink>
      <a:srgbClr val="903638"/>
    </a:folHlink>
  </a:clrScheme>
</a:themeOverride>
</file>

<file path=ppt/theme/themeOverride2.xml><?xml version="1.0" encoding="utf-8"?>
<a:themeOverride xmlns:a="http://schemas.openxmlformats.org/drawingml/2006/main">
  <a:clrScheme name="Foundry">
    <a:dk1>
      <a:sysClr val="windowText" lastClr="000000"/>
    </a:dk1>
    <a:lt1>
      <a:sysClr val="window" lastClr="FFFFFF"/>
    </a:lt1>
    <a:dk2>
      <a:srgbClr val="676A55"/>
    </a:dk2>
    <a:lt2>
      <a:srgbClr val="EAEBDE"/>
    </a:lt2>
    <a:accent1>
      <a:srgbClr val="72A376"/>
    </a:accent1>
    <a:accent2>
      <a:srgbClr val="B0CCB0"/>
    </a:accent2>
    <a:accent3>
      <a:srgbClr val="A8CDD7"/>
    </a:accent3>
    <a:accent4>
      <a:srgbClr val="C0BEAF"/>
    </a:accent4>
    <a:accent5>
      <a:srgbClr val="CEC597"/>
    </a:accent5>
    <a:accent6>
      <a:srgbClr val="E8B7B7"/>
    </a:accent6>
    <a:hlink>
      <a:srgbClr val="DB5353"/>
    </a:hlink>
    <a:folHlink>
      <a:srgbClr val="903638"/>
    </a:folHlink>
  </a:clrScheme>
</a:themeOverride>
</file>

<file path=ppt/theme/themeOverride3.xml><?xml version="1.0" encoding="utf-8"?>
<a:themeOverride xmlns:a="http://schemas.openxmlformats.org/drawingml/2006/main">
  <a:clrScheme name="Foundry">
    <a:dk1>
      <a:sysClr val="windowText" lastClr="000000"/>
    </a:dk1>
    <a:lt1>
      <a:sysClr val="window" lastClr="FFFFFF"/>
    </a:lt1>
    <a:dk2>
      <a:srgbClr val="676A55"/>
    </a:dk2>
    <a:lt2>
      <a:srgbClr val="EAEBDE"/>
    </a:lt2>
    <a:accent1>
      <a:srgbClr val="72A376"/>
    </a:accent1>
    <a:accent2>
      <a:srgbClr val="B0CCB0"/>
    </a:accent2>
    <a:accent3>
      <a:srgbClr val="A8CDD7"/>
    </a:accent3>
    <a:accent4>
      <a:srgbClr val="C0BEAF"/>
    </a:accent4>
    <a:accent5>
      <a:srgbClr val="CEC597"/>
    </a:accent5>
    <a:accent6>
      <a:srgbClr val="E8B7B7"/>
    </a:accent6>
    <a:hlink>
      <a:srgbClr val="DB5353"/>
    </a:hlink>
    <a:folHlink>
      <a:srgbClr val="903638"/>
    </a:folHlink>
  </a:clrScheme>
</a:themeOverride>
</file>

<file path=ppt/theme/themeOverride4.xml><?xml version="1.0" encoding="utf-8"?>
<a:themeOverride xmlns:a="http://schemas.openxmlformats.org/drawingml/2006/main">
  <a:clrScheme name="Foundry">
    <a:dk1>
      <a:sysClr val="windowText" lastClr="000000"/>
    </a:dk1>
    <a:lt1>
      <a:sysClr val="window" lastClr="FFFFFF"/>
    </a:lt1>
    <a:dk2>
      <a:srgbClr val="676A55"/>
    </a:dk2>
    <a:lt2>
      <a:srgbClr val="EAEBDE"/>
    </a:lt2>
    <a:accent1>
      <a:srgbClr val="72A376"/>
    </a:accent1>
    <a:accent2>
      <a:srgbClr val="B0CCB0"/>
    </a:accent2>
    <a:accent3>
      <a:srgbClr val="A8CDD7"/>
    </a:accent3>
    <a:accent4>
      <a:srgbClr val="C0BEAF"/>
    </a:accent4>
    <a:accent5>
      <a:srgbClr val="CEC597"/>
    </a:accent5>
    <a:accent6>
      <a:srgbClr val="E8B7B7"/>
    </a:accent6>
    <a:hlink>
      <a:srgbClr val="DB5353"/>
    </a:hlink>
    <a:folHlink>
      <a:srgbClr val="903638"/>
    </a:folHlink>
  </a:clrScheme>
</a:themeOverride>
</file>

<file path=ppt/theme/themeOverride5.xml><?xml version="1.0" encoding="utf-8"?>
<a:themeOverride xmlns:a="http://schemas.openxmlformats.org/drawingml/2006/main">
  <a:clrScheme name="Foundry">
    <a:dk1>
      <a:sysClr val="windowText" lastClr="000000"/>
    </a:dk1>
    <a:lt1>
      <a:sysClr val="window" lastClr="FFFFFF"/>
    </a:lt1>
    <a:dk2>
      <a:srgbClr val="676A55"/>
    </a:dk2>
    <a:lt2>
      <a:srgbClr val="EAEBDE"/>
    </a:lt2>
    <a:accent1>
      <a:srgbClr val="72A376"/>
    </a:accent1>
    <a:accent2>
      <a:srgbClr val="B0CCB0"/>
    </a:accent2>
    <a:accent3>
      <a:srgbClr val="A8CDD7"/>
    </a:accent3>
    <a:accent4>
      <a:srgbClr val="C0BEAF"/>
    </a:accent4>
    <a:accent5>
      <a:srgbClr val="CEC597"/>
    </a:accent5>
    <a:accent6>
      <a:srgbClr val="E8B7B7"/>
    </a:accent6>
    <a:hlink>
      <a:srgbClr val="DB5353"/>
    </a:hlink>
    <a:folHlink>
      <a:srgbClr val="903638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/v1.0">
  <Id Name="System.Storyboarding.Common.DropdownBox" RevisionId="68ea164d-c1de-47a5-804f-d4d1290fa524" Stencil="System.Storyboarding.Common" StencilRevisionId="68ea164d-c1de-47a5-804f-d4d1290fa524" StencilVersion="0.1"/>
</Control>
</file>

<file path=customXml/item10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11.xml><?xml version="1.0" encoding="utf-8"?>
<Control xmlns="http://schemas.microsoft.com/VisualStudio/2011/storyboarding/control/v1.0">
  <Id Name="System.Storyboarding.Media.Image" RevisionId="658c0869-8ded-44f2-a68a-f8e8fcb7d3bd" Stencil="System.Storyboarding.Media" StencilRevisionId="658c0869-8ded-44f2-a68a-f8e8fcb7d3bd" StencilVersion="0.1"/>
</Control>
</file>

<file path=customXml/item12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3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4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2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3.xml><?xml version="1.0" encoding="utf-8"?>
<Control xmlns="http://schemas.microsoft.com/VisualStudio/2011/storyboarding/control/v1.0">
  <Id Name="System.Storyboarding.Common.SearchBox" RevisionId="68ea164d-c1de-47a5-804f-d4d1290fa524" Stencil="System.Storyboarding.Common" StencilRevisionId="68ea164d-c1de-47a5-804f-d4d1290fa524" StencilVersion="0.1"/>
</Control>
</file>

<file path=customXml/item4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5.xml><?xml version="1.0" encoding="utf-8"?>
<Control xmlns="http://schemas.microsoft.com/VisualStudio/2011/storyboarding/control/v1.0">
  <Id Name="System.Storyboarding.Icons.FolderOpen" RevisionId="05cd6d03-c0b2-488e-98a7-d68de69a2cfc" Stencil="System.Storyboarding.Icons" StencilRevisionId="05cd6d03-c0b2-488e-98a7-d68de69a2cfc" StencilVersion="0.1"/>
</Control>
</file>

<file path=customXml/item6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7.xml><?xml version="1.0" encoding="utf-8"?>
<Control xmlns="http://schemas.microsoft.com/VisualStudio/2011/storyboarding/control">
  <Id Name="System.Storyboarding.Backgrounds.SharePoint" Revision="1" Stencil="System.Storyboarding.Backgrounds" StencilVersion="0.1"/>
</Control>
</file>

<file path=customXml/item8.xml><?xml version="1.0" encoding="utf-8"?>
<Control xmlns="http://schemas.microsoft.com/VisualStudio/2011/storyboarding/control/v1.0">
  <Id Name="System.Storyboarding.Common.Breadcrumb" RevisionId="68ea164d-c1de-47a5-804f-d4d1290fa524" Stencil="System.Storyboarding.Common" StencilRevisionId="68ea164d-c1de-47a5-804f-d4d1290fa524" StencilVersion="0.1"/>
</Control>
</file>

<file path=customXml/item9.xml><?xml version="1.0" encoding="utf-8"?>
<Control xmlns="http://schemas.microsoft.com/VisualStudio/2011/storyboarding/control/v1.0">
  <Id Name="System.Storyboarding.Icons.Help" RevisionId="05cd6d03-c0b2-488e-98a7-d68de69a2cfc" Stencil="System.Storyboarding.Icons" StencilRevisionId="05cd6d03-c0b2-488e-98a7-d68de69a2cfc" StencilVersion="0.1"/>
</Control>
</file>

<file path=customXml/itemProps1.xml><?xml version="1.0" encoding="utf-8"?>
<ds:datastoreItem xmlns:ds="http://schemas.openxmlformats.org/officeDocument/2006/customXml" ds:itemID="{388467E0-7D4C-4F97-8D5C-3C7636D7049C}">
  <ds:schemaRefs>
    <ds:schemaRef ds:uri="http://schemas.microsoft.com/VisualStudio/2011/storyboarding/control/v1.0"/>
  </ds:schemaRefs>
</ds:datastoreItem>
</file>

<file path=customXml/itemProps10.xml><?xml version="1.0" encoding="utf-8"?>
<ds:datastoreItem xmlns:ds="http://schemas.openxmlformats.org/officeDocument/2006/customXml" ds:itemID="{76AFA805-4404-47D2-A142-C3A37E84F337}">
  <ds:schemaRefs>
    <ds:schemaRef ds:uri="http://schemas.microsoft.com/sharepoint/v3/contenttype/forms"/>
  </ds:schemaRefs>
</ds:datastoreItem>
</file>

<file path=customXml/itemProps11.xml><?xml version="1.0" encoding="utf-8"?>
<ds:datastoreItem xmlns:ds="http://schemas.openxmlformats.org/officeDocument/2006/customXml" ds:itemID="{ADBC2690-E7F1-46DE-AB8A-297DA9F3CBCB}">
  <ds:schemaRefs>
    <ds:schemaRef ds:uri="http://schemas.microsoft.com/VisualStudio/2011/storyboarding/control/v1.0"/>
  </ds:schemaRefs>
</ds:datastoreItem>
</file>

<file path=customXml/itemProps12.xml><?xml version="1.0" encoding="utf-8"?>
<ds:datastoreItem xmlns:ds="http://schemas.openxmlformats.org/officeDocument/2006/customXml" ds:itemID="{625B097B-87B4-45AF-ACD2-E1B897395122}">
  <ds:schemaRefs>
    <ds:schemaRef ds:uri="http://schemas.microsoft.com/VisualStudio/2011/storyboarding/control/v1.0"/>
  </ds:schemaRefs>
</ds:datastoreItem>
</file>

<file path=customXml/itemProps13.xml><?xml version="1.0" encoding="utf-8"?>
<ds:datastoreItem xmlns:ds="http://schemas.openxmlformats.org/officeDocument/2006/customXml" ds:itemID="{19CCEDAC-A460-4709-8FAC-7421EED97485}">
  <ds:schemaRefs>
    <ds:schemaRef ds:uri="http://schemas.microsoft.com/VisualStudio/2011/storyboarding/control/v1.0"/>
  </ds:schemaRefs>
</ds:datastoreItem>
</file>

<file path=customXml/itemProps14.xml><?xml version="1.0" encoding="utf-8"?>
<ds:datastoreItem xmlns:ds="http://schemas.openxmlformats.org/officeDocument/2006/customXml" ds:itemID="{9D0A7048-0F45-4FC5-B882-2394F7932044}">
  <ds:schemaRefs>
    <ds:schemaRef ds:uri="http://schemas.microsoft.com/VisualStudio/2011/storyboarding/control/v1.0"/>
  </ds:schemaRefs>
</ds:datastoreItem>
</file>

<file path=customXml/itemProps2.xml><?xml version="1.0" encoding="utf-8"?>
<ds:datastoreItem xmlns:ds="http://schemas.openxmlformats.org/officeDocument/2006/customXml" ds:itemID="{50912CB5-16FF-4E09-9F85-D71374E90664}">
  <ds:schemaRefs>
    <ds:schemaRef ds:uri="http://schemas.microsoft.com/VisualStudio/2011/storyboarding/control/v1.0"/>
  </ds:schemaRefs>
</ds:datastoreItem>
</file>

<file path=customXml/itemProps3.xml><?xml version="1.0" encoding="utf-8"?>
<ds:datastoreItem xmlns:ds="http://schemas.openxmlformats.org/officeDocument/2006/customXml" ds:itemID="{36C32B84-0A97-4E1A-BC8D-6F72B086699D}">
  <ds:schemaRefs>
    <ds:schemaRef ds:uri="http://schemas.microsoft.com/VisualStudio/2011/storyboarding/control/v1.0"/>
  </ds:schemaRefs>
</ds:datastoreItem>
</file>

<file path=customXml/itemProps4.xml><?xml version="1.0" encoding="utf-8"?>
<ds:datastoreItem xmlns:ds="http://schemas.openxmlformats.org/officeDocument/2006/customXml" ds:itemID="{5668211C-021D-4F79-955E-A3BDC4D084D3}">
  <ds:schemaRefs>
    <ds:schemaRef ds:uri="http://schemas.microsoft.com/VisualStudio/2011/storyboarding/control/v1.0"/>
  </ds:schemaRefs>
</ds:datastoreItem>
</file>

<file path=customXml/itemProps5.xml><?xml version="1.0" encoding="utf-8"?>
<ds:datastoreItem xmlns:ds="http://schemas.openxmlformats.org/officeDocument/2006/customXml" ds:itemID="{F9AF4246-0EA5-4019-9C63-3AA517D6614A}">
  <ds:schemaRefs>
    <ds:schemaRef ds:uri="http://schemas.microsoft.com/VisualStudio/2011/storyboarding/control/v1.0"/>
  </ds:schemaRefs>
</ds:datastoreItem>
</file>

<file path=customXml/itemProps6.xml><?xml version="1.0" encoding="utf-8"?>
<ds:datastoreItem xmlns:ds="http://schemas.openxmlformats.org/officeDocument/2006/customXml" ds:itemID="{9ADE4E82-5B37-411F-8B13-826A9727B1EE}">
  <ds:schemaRefs>
    <ds:schemaRef ds:uri="http://schemas.microsoft.com/VisualStudio/2011/storyboarding/control/v1.0"/>
  </ds:schemaRefs>
</ds:datastoreItem>
</file>

<file path=customXml/itemProps7.xml><?xml version="1.0" encoding="utf-8"?>
<ds:datastoreItem xmlns:ds="http://schemas.openxmlformats.org/officeDocument/2006/customXml" ds:itemID="{263EA85C-4351-4FE3-B24B-8BF6D341E8FD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085BE8C3-B331-4AF9-915D-D7602058016A}">
  <ds:schemaRefs>
    <ds:schemaRef ds:uri="http://schemas.microsoft.com/VisualStudio/2011/storyboarding/control/v1.0"/>
  </ds:schemaRefs>
</ds:datastoreItem>
</file>

<file path=customXml/itemProps9.xml><?xml version="1.0" encoding="utf-8"?>
<ds:datastoreItem xmlns:ds="http://schemas.openxmlformats.org/officeDocument/2006/customXml" ds:itemID="{0BFE7921-0B45-40BE-B58E-97324A1A5D98}">
  <ds:schemaRefs>
    <ds:schemaRef ds:uri="http://schemas.microsoft.com/VisualStudio/2011/storyboarding/control/v1.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2840</TotalTime>
  <Words>2002</Words>
  <Application>Microsoft Office PowerPoint</Application>
  <PresentationFormat>On-screen Show (4:3)</PresentationFormat>
  <Paragraphs>543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SketchFlow Print</vt:lpstr>
      <vt:lpstr>Perpetua</vt:lpstr>
      <vt:lpstr>Courier New</vt:lpstr>
      <vt:lpstr>Segoe UI</vt:lpstr>
      <vt:lpstr>Calibri</vt:lpstr>
      <vt:lpstr>Wingdings</vt:lpstr>
      <vt:lpstr>www.PresenterMedia.com - the chalkboard</vt:lpstr>
      <vt:lpstr>Computer Application</vt:lpstr>
      <vt:lpstr>PowerPoint Presentation</vt:lpstr>
      <vt:lpstr>Topic</vt:lpstr>
      <vt:lpstr>Array</vt:lpstr>
      <vt:lpstr>Array(Contd…)</vt:lpstr>
      <vt:lpstr>Types of Array</vt:lpstr>
      <vt:lpstr>Array Single Dimension (Contd…)</vt:lpstr>
      <vt:lpstr>Array MultiDimension (Contd…)</vt:lpstr>
      <vt:lpstr>Array(Contd…)</vt:lpstr>
      <vt:lpstr>Guided Practice for Single Dimensional Array </vt:lpstr>
      <vt:lpstr>Guided Practice for Multidimensional Array </vt:lpstr>
      <vt:lpstr>Search</vt:lpstr>
      <vt:lpstr>Linear Search</vt:lpstr>
      <vt:lpstr>Guided Practice for Linear Search(Contd…)</vt:lpstr>
      <vt:lpstr>Binary Search</vt:lpstr>
      <vt:lpstr>Binary Search pattern(Contd…)</vt:lpstr>
      <vt:lpstr>Binary Search pattern(Contd…)</vt:lpstr>
      <vt:lpstr>Binary Search pattern(Contd…)</vt:lpstr>
      <vt:lpstr>Guided Practice for Binary Search (contd…)</vt:lpstr>
      <vt:lpstr>Homework</vt:lpstr>
      <vt:lpstr>Linear/Binary Search Differences</vt:lpstr>
      <vt:lpstr>Sorting</vt:lpstr>
      <vt:lpstr>Selection Sort</vt:lpstr>
      <vt:lpstr>Guided Practice for Selection Sort(Contd…)</vt:lpstr>
      <vt:lpstr>Bubble Sort</vt:lpstr>
      <vt:lpstr>Guided Practice for Bubble Sort(Contd…)</vt:lpstr>
      <vt:lpstr>2D Printing</vt:lpstr>
      <vt:lpstr>2D Printing (Contd…)</vt:lpstr>
      <vt:lpstr>Guided Practice for 2D Printing (Contd…)</vt:lpstr>
      <vt:lpstr>Challenges</vt:lpstr>
      <vt:lpstr>Challenges (Contd…)</vt:lpstr>
      <vt:lpstr>Challenges (Contd…)</vt:lpstr>
      <vt:lpstr>Summary</vt:lpstr>
      <vt:lpstr>Summary (Contd…)</vt:lpstr>
      <vt:lpstr>FAQs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Chalkboard</dc:title>
  <dc:creator>saravanan s</dc:creator>
  <cp:keywords/>
  <cp:lastModifiedBy>%username%</cp:lastModifiedBy>
  <cp:revision>153</cp:revision>
  <dcterms:created xsi:type="dcterms:W3CDTF">2013-09-26T15:01:00Z</dcterms:created>
  <dcterms:modified xsi:type="dcterms:W3CDTF">2014-02-02T11:03:50Z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TC018572719991</vt:lpwstr>
  </property>
  <property fmtid="{D5CDD505-2E9C-101B-9397-08002B2CF9AE}" pid="3" name="Tfs.IsStoryboard">
    <vt:bool>true</vt:bool>
  </property>
</Properties>
</file>